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7" r:id="rId2"/>
    <p:sldId id="264" r:id="rId3"/>
    <p:sldId id="299" r:id="rId4"/>
    <p:sldId id="347" r:id="rId5"/>
    <p:sldId id="285" r:id="rId6"/>
    <p:sldId id="269" r:id="rId7"/>
    <p:sldId id="282" r:id="rId8"/>
    <p:sldId id="325" r:id="rId9"/>
    <p:sldId id="326" r:id="rId10"/>
    <p:sldId id="327" r:id="rId11"/>
    <p:sldId id="323" r:id="rId12"/>
    <p:sldId id="328" r:id="rId13"/>
    <p:sldId id="322" r:id="rId14"/>
    <p:sldId id="330" r:id="rId15"/>
    <p:sldId id="331" r:id="rId16"/>
    <p:sldId id="329" r:id="rId17"/>
    <p:sldId id="334" r:id="rId18"/>
    <p:sldId id="332" r:id="rId19"/>
    <p:sldId id="335" r:id="rId20"/>
    <p:sldId id="336" r:id="rId21"/>
    <p:sldId id="348" r:id="rId22"/>
    <p:sldId id="337" r:id="rId23"/>
    <p:sldId id="338" r:id="rId24"/>
    <p:sldId id="339" r:id="rId25"/>
    <p:sldId id="340" r:id="rId26"/>
    <p:sldId id="341" r:id="rId27"/>
    <p:sldId id="342" r:id="rId28"/>
    <p:sldId id="343" r:id="rId29"/>
    <p:sldId id="344" r:id="rId30"/>
    <p:sldId id="345" r:id="rId31"/>
    <p:sldId id="333" r:id="rId32"/>
    <p:sldId id="346" r:id="rId33"/>
    <p:sldId id="271"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4660"/>
  </p:normalViewPr>
  <p:slideViewPr>
    <p:cSldViewPr snapToGrid="0">
      <p:cViewPr varScale="1">
        <p:scale>
          <a:sx n="97" d="100"/>
          <a:sy n="97" d="100"/>
        </p:scale>
        <p:origin x="30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DAE8E-3CD1-45E8-ADF0-89608C5D4840}"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DBC55-E8AB-44B6-A32B-9735414676D0}" type="slidenum">
              <a:rPr lang="en-US" smtClean="0"/>
              <a:t>‹#›</a:t>
            </a:fld>
            <a:endParaRPr lang="en-US"/>
          </a:p>
        </p:txBody>
      </p:sp>
    </p:spTree>
    <p:extLst>
      <p:ext uri="{BB962C8B-B14F-4D97-AF65-F5344CB8AC3E}">
        <p14:creationId xmlns:p14="http://schemas.microsoft.com/office/powerpoint/2010/main" val="36556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eaLnBrk="1" latinLnBrk="0" hangingPunct="1"/>
            <a:fld id="{1314EC82-BB99-436B-A9F6-0034BF02592F}" type="datetime1">
              <a:rPr lang="en-US" smtClean="0"/>
              <a:t>8/3/2023</a:t>
            </a:fld>
            <a:endParaRPr lang="en-US"/>
          </a:p>
        </p:txBody>
      </p:sp>
      <p:sp>
        <p:nvSpPr>
          <p:cNvPr id="17" name="Footer Placeholder 16"/>
          <p:cNvSpPr>
            <a:spLocks noGrp="1"/>
          </p:cNvSpPr>
          <p:nvPr>
            <p:ph type="ftr" sz="quarter" idx="11"/>
          </p:nvPr>
        </p:nvSpPr>
        <p:spPr/>
        <p:txBody>
          <a:bodyPr/>
          <a:lstStyle/>
          <a:p>
            <a:r>
              <a:rPr kumimoji="0" lang="en-US"/>
              <a:t>Gary R. Whiting</a:t>
            </a: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494934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DF261864-8D66-4DE8-BF65-575892C0A725}" type="datetime1">
              <a:rPr lang="en-US" smtClean="0"/>
              <a:t>8/3/2023</a:t>
            </a:fld>
            <a:endParaRPr lang="en-US"/>
          </a:p>
        </p:txBody>
      </p:sp>
      <p:sp>
        <p:nvSpPr>
          <p:cNvPr id="5" name="Footer Placeholder 4"/>
          <p:cNvSpPr>
            <a:spLocks noGrp="1"/>
          </p:cNvSpPr>
          <p:nvPr>
            <p:ph type="ftr" sz="quarter" idx="11"/>
          </p:nvPr>
        </p:nvSpPr>
        <p:spPr/>
        <p:txBody>
          <a:bodyPr/>
          <a:lstStyle/>
          <a:p>
            <a:r>
              <a:rPr kumimoji="0" lang="en-US"/>
              <a:t>Gary R. Whiting</a:t>
            </a:r>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extLst>
      <p:ext uri="{BB962C8B-B14F-4D97-AF65-F5344CB8AC3E}">
        <p14:creationId xmlns:p14="http://schemas.microsoft.com/office/powerpoint/2010/main" val="185698400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69B289E-48DC-4EC4-BFC6-9770A9BDA65C}" type="datetime1">
              <a:rPr lang="en-US" smtClean="0"/>
              <a:t>8/3/2023</a:t>
            </a:fld>
            <a:endParaRPr lang="en-US"/>
          </a:p>
        </p:txBody>
      </p:sp>
      <p:sp>
        <p:nvSpPr>
          <p:cNvPr id="5" name="Footer Placeholder 4"/>
          <p:cNvSpPr>
            <a:spLocks noGrp="1"/>
          </p:cNvSpPr>
          <p:nvPr>
            <p:ph type="ftr" sz="quarter" idx="11"/>
          </p:nvPr>
        </p:nvSpPr>
        <p:spPr/>
        <p:txBody>
          <a:bodyPr/>
          <a:lstStyle/>
          <a:p>
            <a:r>
              <a:rPr kumimoji="0" lang="en-US"/>
              <a:t>Gary R. Whiting</a:t>
            </a:r>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3850861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A1B13CA0-7DB9-4DE3-A1AC-A5499EF21905}" type="datetime1">
              <a:rPr lang="en-US" smtClean="0"/>
              <a:t>8/3/2023</a:t>
            </a:fld>
            <a:endParaRPr lang="en-US"/>
          </a:p>
        </p:txBody>
      </p:sp>
      <p:sp>
        <p:nvSpPr>
          <p:cNvPr id="5" name="Footer Placeholder 4"/>
          <p:cNvSpPr>
            <a:spLocks noGrp="1"/>
          </p:cNvSpPr>
          <p:nvPr>
            <p:ph type="ftr" sz="quarter" idx="11"/>
          </p:nvPr>
        </p:nvSpPr>
        <p:spPr/>
        <p:txBody>
          <a:bodyPr/>
          <a:lstStyle/>
          <a:p>
            <a:r>
              <a:rPr kumimoji="0" lang="en-US"/>
              <a:t>Gary R. Whiting</a:t>
            </a:r>
          </a:p>
        </p:txBody>
      </p:sp>
      <p:sp>
        <p:nvSpPr>
          <p:cNvPr id="6" name="Slide Number Placeholder 5"/>
          <p:cNvSpPr>
            <a:spLocks noGrp="1"/>
          </p:cNvSpPr>
          <p:nvPr>
            <p:ph type="sldNum" sz="quarter" idx="12"/>
          </p:nvPr>
        </p:nvSpPr>
        <p:spPr>
          <a:xfrm>
            <a:off x="5815584" y="1026373"/>
            <a:ext cx="6096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402336" y="1527048"/>
            <a:ext cx="11338560" cy="4572000"/>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07587734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r>
              <a:rPr kumimoji="0" lang="en-US"/>
              <a:t>Gary R. Whiting</a:t>
            </a:r>
          </a:p>
        </p:txBody>
      </p:sp>
      <p:sp>
        <p:nvSpPr>
          <p:cNvPr id="4" name="Date Placeholder 3"/>
          <p:cNvSpPr>
            <a:spLocks noGrp="1"/>
          </p:cNvSpPr>
          <p:nvPr>
            <p:ph type="dt" sz="half" idx="10"/>
          </p:nvPr>
        </p:nvSpPr>
        <p:spPr/>
        <p:txBody>
          <a:bodyPr/>
          <a:lstStyle/>
          <a:p>
            <a:pPr eaLnBrk="1" latinLnBrk="0" hangingPunct="1"/>
            <a:fld id="{CF016BC3-5984-4F1A-9FB8-ED060CF713A0}" type="datetime1">
              <a:rPr lang="en-US" smtClean="0"/>
              <a:t>8/3/2023</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1132343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pPr eaLnBrk="1" latinLnBrk="0" hangingPunct="1"/>
            <a:fld id="{4C5A6CB2-E9D2-4DE1-98F8-9A7243992B52}" type="datetime1">
              <a:rPr lang="en-US" smtClean="0"/>
              <a:t>8/3/2023</a:t>
            </a:fld>
            <a:endParaRPr lang="en-US"/>
          </a:p>
        </p:txBody>
      </p:sp>
      <p:sp>
        <p:nvSpPr>
          <p:cNvPr id="6" name="Footer Placeholder 5"/>
          <p:cNvSpPr>
            <a:spLocks noGrp="1"/>
          </p:cNvSpPr>
          <p:nvPr>
            <p:ph type="ftr" sz="quarter" idx="11"/>
          </p:nvPr>
        </p:nvSpPr>
        <p:spPr/>
        <p:txBody>
          <a:bodyPr/>
          <a:lstStyle/>
          <a:p>
            <a:r>
              <a:rPr kumimoji="0" lang="en-US"/>
              <a:t>Gary R. Whiting</a:t>
            </a:r>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6400800" y="1371600"/>
            <a:ext cx="5384800" cy="4681728"/>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61670990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1BF769F8-7ABD-4FDD-AE14-0A2C1A5E197D}" type="datetime1">
              <a:rPr lang="en-US" smtClean="0"/>
              <a:t>8/3/2023</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kumimoji="0" lang="en-US"/>
              <a:t>Gary R. Whiting</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40388182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0443FC7A-1ECC-4469-8CE6-A08D5E717DBA}" type="datetime1">
              <a:rPr lang="en-US" smtClean="0"/>
              <a:t>8/3/2023</a:t>
            </a:fld>
            <a:endParaRPr lang="en-US"/>
          </a:p>
        </p:txBody>
      </p:sp>
      <p:sp>
        <p:nvSpPr>
          <p:cNvPr id="4" name="Footer Placeholder 3"/>
          <p:cNvSpPr>
            <a:spLocks noGrp="1"/>
          </p:cNvSpPr>
          <p:nvPr>
            <p:ph type="ftr" sz="quarter" idx="11"/>
          </p:nvPr>
        </p:nvSpPr>
        <p:spPr/>
        <p:txBody>
          <a:bodyPr/>
          <a:lstStyle/>
          <a:p>
            <a:r>
              <a:rPr kumimoji="0" lang="en-US"/>
              <a:t>Gary R. Whiting</a:t>
            </a:r>
            <a:endParaRPr kumimoji="0" lang="en-US" dirty="0"/>
          </a:p>
        </p:txBody>
      </p:sp>
      <p:sp>
        <p:nvSpPr>
          <p:cNvPr id="5" name="Slide Number Placeholder 4"/>
          <p:cNvSpPr>
            <a:spLocks noGrp="1"/>
          </p:cNvSpPr>
          <p:nvPr>
            <p:ph type="sldNum" sz="quarter" idx="12"/>
          </p:nvPr>
        </p:nvSpPr>
        <p:spPr>
          <a:xfrm>
            <a:off x="5791200" y="1036021"/>
            <a:ext cx="609600" cy="441325"/>
          </a:xfrm>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91877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pPr eaLnBrk="1" latinLnBrk="0" hangingPunct="1"/>
            <a:fld id="{D61024FE-6F5D-4C81-8E73-44A8F3D31BF4}" type="datetime1">
              <a:rPr lang="en-US" smtClean="0"/>
              <a:t>8/3/2023</a:t>
            </a:fld>
            <a:endParaRPr lang="en-US"/>
          </a:p>
        </p:txBody>
      </p:sp>
      <p:sp>
        <p:nvSpPr>
          <p:cNvPr id="3" name="Footer Placeholder 2"/>
          <p:cNvSpPr>
            <a:spLocks noGrp="1"/>
          </p:cNvSpPr>
          <p:nvPr>
            <p:ph type="ftr" sz="quarter" idx="11"/>
          </p:nvPr>
        </p:nvSpPr>
        <p:spPr/>
        <p:txBody>
          <a:bodyPr/>
          <a:lstStyle/>
          <a:p>
            <a:r>
              <a:rPr kumimoji="0" lang="en-US"/>
              <a:t>Gary R. Whiting</a:t>
            </a:r>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174455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pPr eaLnBrk="1" latinLnBrk="0" hangingPunct="1"/>
            <a:fld id="{D5DF8673-CB3F-47D3-9AB1-1414E880005C}" type="datetime1">
              <a:rPr lang="en-US" smtClean="0"/>
              <a:t>8/3/2023</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kumimoji="0" lang="en-US"/>
              <a:t>Gary R. Whiting</a:t>
            </a:r>
            <a:endParaRPr kumimoji="0" lang="en-US" dirty="0"/>
          </a:p>
        </p:txBody>
      </p:sp>
    </p:spTree>
    <p:extLst>
      <p:ext uri="{BB962C8B-B14F-4D97-AF65-F5344CB8AC3E}">
        <p14:creationId xmlns:p14="http://schemas.microsoft.com/office/powerpoint/2010/main" val="36594292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pPr eaLnBrk="1" latinLnBrk="0" hangingPunct="1"/>
            <a:fld id="{C37BD0F0-855D-4C37-ADC5-5B0522C6BBE5}" type="datetime1">
              <a:rPr lang="en-US" smtClean="0"/>
              <a:t>8/3/2023</a:t>
            </a:fld>
            <a:endParaRPr lang="en-US" dirty="0"/>
          </a:p>
        </p:txBody>
      </p:sp>
      <p:sp>
        <p:nvSpPr>
          <p:cNvPr id="6" name="Footer Placeholder 5"/>
          <p:cNvSpPr>
            <a:spLocks noGrp="1"/>
          </p:cNvSpPr>
          <p:nvPr>
            <p:ph type="ftr" sz="quarter" idx="11"/>
          </p:nvPr>
        </p:nvSpPr>
        <p:spPr>
          <a:xfrm>
            <a:off x="402336" y="6410848"/>
            <a:ext cx="4779264" cy="365760"/>
          </a:xfrm>
        </p:spPr>
        <p:txBody>
          <a:bodyPr/>
          <a:lstStyle/>
          <a:p>
            <a:r>
              <a:rPr kumimoji="0" lang="en-US"/>
              <a:t>Gary R. Whiting</a:t>
            </a:r>
            <a:endParaRPr kumimoji="0" lang="en-US" dirty="0"/>
          </a:p>
        </p:txBody>
      </p:sp>
    </p:spTree>
    <p:extLst>
      <p:ext uri="{BB962C8B-B14F-4D97-AF65-F5344CB8AC3E}">
        <p14:creationId xmlns:p14="http://schemas.microsoft.com/office/powerpoint/2010/main" val="174652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47DF86F3-1B6F-4147-8F97-7E313E8DB380}" type="datetime1">
              <a:rPr lang="en-US" smtClean="0"/>
              <a:t>8/3/2023</a:t>
            </a:fld>
            <a:endParaRPr lang="en-US" sz="1400" dirty="0">
              <a:solidFill>
                <a:srgbClr val="FFFFFF"/>
              </a:solidFill>
            </a:endParaRPr>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r>
              <a:rPr kumimoji="0" lang="en-US">
                <a:solidFill>
                  <a:srgbClr val="FFFFFF"/>
                </a:solidFill>
              </a:rPr>
              <a:t>Gary R. Whiting</a:t>
            </a:r>
            <a:endParaRPr kumimoji="0" lang="en-US" dirty="0">
              <a:solidFill>
                <a:srgbClr val="FFFFFF"/>
              </a:solidFill>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915815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9327-2395-4337-8CA7-C5ACC96F2CCD}"/>
              </a:ext>
            </a:extLst>
          </p:cNvPr>
          <p:cNvSpPr>
            <a:spLocks noGrp="1"/>
          </p:cNvSpPr>
          <p:nvPr>
            <p:ph type="ctrTitle"/>
          </p:nvPr>
        </p:nvSpPr>
        <p:spPr>
          <a:xfrm>
            <a:off x="246043" y="330507"/>
            <a:ext cx="11699913" cy="1740664"/>
          </a:xfrm>
        </p:spPr>
        <p:txBody>
          <a:bodyPr anchor="t">
            <a:normAutofit/>
          </a:bodyPr>
          <a:lstStyle/>
          <a:p>
            <a:pPr algn="ctr"/>
            <a:r>
              <a:rPr lang="en-US" dirty="0">
                <a:solidFill>
                  <a:srgbClr val="0070C0"/>
                </a:solidFill>
              </a:rPr>
              <a:t>A Call to Covenant: </a:t>
            </a:r>
            <a:br>
              <a:rPr lang="en-US" dirty="0">
                <a:solidFill>
                  <a:srgbClr val="0070C0"/>
                </a:solidFill>
              </a:rPr>
            </a:br>
            <a:r>
              <a:rPr lang="en-US" dirty="0">
                <a:solidFill>
                  <a:srgbClr val="0070C0"/>
                </a:solidFill>
              </a:rPr>
              <a:t>Prosper the Church</a:t>
            </a:r>
          </a:p>
        </p:txBody>
      </p:sp>
      <p:sp>
        <p:nvSpPr>
          <p:cNvPr id="3" name="Subtitle 2">
            <a:extLst>
              <a:ext uri="{FF2B5EF4-FFF2-40B4-BE49-F238E27FC236}">
                <a16:creationId xmlns:a16="http://schemas.microsoft.com/office/drawing/2014/main" id="{0CD97BF5-3A23-40AD-992B-388B7AEBED35}"/>
              </a:ext>
            </a:extLst>
          </p:cNvPr>
          <p:cNvSpPr>
            <a:spLocks noGrp="1"/>
          </p:cNvSpPr>
          <p:nvPr>
            <p:ph type="subTitle" idx="1"/>
          </p:nvPr>
        </p:nvSpPr>
        <p:spPr>
          <a:xfrm>
            <a:off x="1412358" y="3509170"/>
            <a:ext cx="9367282" cy="1561791"/>
          </a:xfrm>
        </p:spPr>
        <p:txBody>
          <a:bodyPr>
            <a:normAutofit/>
          </a:bodyPr>
          <a:lstStyle/>
          <a:p>
            <a:r>
              <a:rPr lang="en-US" sz="2400" dirty="0"/>
              <a:t>A Study of D&amp;C 38 – Lesson 5</a:t>
            </a:r>
          </a:p>
          <a:p>
            <a:r>
              <a:rPr lang="en-US" sz="1800" dirty="0"/>
              <a:t>Elder Gary R.  Whiting</a:t>
            </a:r>
          </a:p>
          <a:p>
            <a:r>
              <a:rPr lang="en-US" sz="1800" dirty="0"/>
              <a:t>Odessa Reunion 2023</a:t>
            </a:r>
          </a:p>
        </p:txBody>
      </p:sp>
    </p:spTree>
    <p:extLst>
      <p:ext uri="{BB962C8B-B14F-4D97-AF65-F5344CB8AC3E}">
        <p14:creationId xmlns:p14="http://schemas.microsoft.com/office/powerpoint/2010/main" val="154222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Is prospering the church the will of God?</a:t>
            </a:r>
          </a:p>
        </p:txBody>
      </p:sp>
      <p:sp>
        <p:nvSpPr>
          <p:cNvPr id="6" name="TextBox 5">
            <a:extLst>
              <a:ext uri="{FF2B5EF4-FFF2-40B4-BE49-F238E27FC236}">
                <a16:creationId xmlns:a16="http://schemas.microsoft.com/office/drawing/2014/main" id="{35494435-BBE3-45FA-A185-C97EB5D35A65}"/>
              </a:ext>
            </a:extLst>
          </p:cNvPr>
          <p:cNvSpPr txBox="1"/>
          <p:nvPr/>
        </p:nvSpPr>
        <p:spPr>
          <a:xfrm>
            <a:off x="231353" y="1443841"/>
            <a:ext cx="11743981" cy="5016758"/>
          </a:xfrm>
          <a:prstGeom prst="rect">
            <a:avLst/>
          </a:prstGeom>
          <a:noFill/>
        </p:spPr>
        <p:txBody>
          <a:bodyPr wrap="square" rtlCol="0">
            <a:spAutoFit/>
          </a:bodyPr>
          <a:lstStyle/>
          <a:p>
            <a:pPr lvl="0" defTabSz="457200">
              <a:defRPr/>
            </a:pPr>
            <a:r>
              <a:rPr lang="en-US" sz="3200" dirty="0">
                <a:solidFill>
                  <a:srgbClr val="0033CC"/>
                </a:solidFill>
                <a:latin typeface="Georgia" panose="02040502050405020303" pitchFamily="18" charset="0"/>
              </a:rPr>
              <a:t>And inasmuch as ye shall keep my commandments, ye shall prosper, and shall be led to a land of promise; yea, even a land which I have prepared for you; yea, a land which is choice above all other lands (1 Nephi 1:54).</a:t>
            </a:r>
          </a:p>
          <a:p>
            <a:pPr lvl="0" defTabSz="457200">
              <a:defRPr/>
            </a:pPr>
            <a:endParaRPr lang="en-US" sz="3200" dirty="0">
              <a:solidFill>
                <a:srgbClr val="0033CC"/>
              </a:solidFill>
              <a:latin typeface="Georgia" panose="02040502050405020303" pitchFamily="18" charset="0"/>
            </a:endParaRPr>
          </a:p>
          <a:p>
            <a:pPr lvl="0" defTabSz="457200">
              <a:defRPr/>
            </a:pPr>
            <a:r>
              <a:rPr lang="en-US" sz="3200" dirty="0">
                <a:solidFill>
                  <a:srgbClr val="0033CC"/>
                </a:solidFill>
                <a:latin typeface="Georgia" panose="02040502050405020303" pitchFamily="18" charset="0"/>
              </a:rPr>
              <a:t>But behold, his will be done: for his ways are righteousness for ever; and he hath said that, Inasmuch as ye shall keep my commandments ye shall prosper in the land; but inasmuch as ye will not keep my commandments ye shall be cut off from my presence (2 Nephi 1:34).</a:t>
            </a:r>
            <a:endParaRPr kumimoji="0" lang="en-US" sz="3200" b="0" i="0" u="none" strike="noStrike" kern="1200" cap="none" spc="0" normalizeH="0" baseline="0" noProof="0" dirty="0">
              <a:ln>
                <a:noFill/>
              </a:ln>
              <a:solidFill>
                <a:srgbClr val="0033CC"/>
              </a:solidFill>
              <a:effectLst/>
              <a:uLnTx/>
              <a:uFillTx/>
              <a:latin typeface="Georgia" panose="02040502050405020303" pitchFamily="18" charset="0"/>
            </a:endParaRPr>
          </a:p>
        </p:txBody>
      </p:sp>
      <p:sp>
        <p:nvSpPr>
          <p:cNvPr id="4" name="Date Placeholder 3">
            <a:extLst>
              <a:ext uri="{FF2B5EF4-FFF2-40B4-BE49-F238E27FC236}">
                <a16:creationId xmlns:a16="http://schemas.microsoft.com/office/drawing/2014/main" id="{75454AC5-F704-EBE9-0BB0-7309894D0535}"/>
              </a:ext>
            </a:extLst>
          </p:cNvPr>
          <p:cNvSpPr>
            <a:spLocks noGrp="1"/>
          </p:cNvSpPr>
          <p:nvPr>
            <p:ph type="dt" sz="half" idx="10"/>
          </p:nvPr>
        </p:nvSpPr>
        <p:spPr/>
        <p:txBody>
          <a:bodyPr/>
          <a:lstStyle/>
          <a:p>
            <a:pPr eaLnBrk="1" latinLnBrk="0" hangingPunct="1"/>
            <a:fld id="{1E228372-CAC0-4397-B2BD-01076D04DE32}" type="datetime1">
              <a:rPr lang="en-US" smtClean="0"/>
              <a:t>8/3/2023</a:t>
            </a:fld>
            <a:endParaRPr lang="en-US"/>
          </a:p>
        </p:txBody>
      </p:sp>
      <p:sp>
        <p:nvSpPr>
          <p:cNvPr id="7" name="Footer Placeholder 6">
            <a:extLst>
              <a:ext uri="{FF2B5EF4-FFF2-40B4-BE49-F238E27FC236}">
                <a16:creationId xmlns:a16="http://schemas.microsoft.com/office/drawing/2014/main" id="{30C221CC-2CBE-FCC6-F312-EBB982D80CB1}"/>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4124A552-AFAE-550E-0389-5023F6B343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10</a:t>
            </a:fld>
            <a:endParaRPr kumimoji="0" lang="en-US" dirty="0"/>
          </a:p>
        </p:txBody>
      </p:sp>
    </p:spTree>
    <p:extLst>
      <p:ext uri="{BB962C8B-B14F-4D97-AF65-F5344CB8AC3E}">
        <p14:creationId xmlns:p14="http://schemas.microsoft.com/office/powerpoint/2010/main" val="292602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What do we learn about prospering by the Lord’s hand in these scriptures?</a:t>
            </a:r>
          </a:p>
          <a:p>
            <a:r>
              <a:rPr lang="en-US" dirty="0"/>
              <a:t>1. It is the Lord’s intention to prosper his children.</a:t>
            </a:r>
          </a:p>
          <a:p>
            <a:r>
              <a:rPr lang="en-US" dirty="0"/>
              <a:t>2. There are conditions under which the Lord will prosper us.</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11</a:t>
            </a:fld>
            <a:endParaRPr kumimoji="0" lang="en-US" dirty="0"/>
          </a:p>
        </p:txBody>
      </p:sp>
    </p:spTree>
    <p:extLst>
      <p:ext uri="{BB962C8B-B14F-4D97-AF65-F5344CB8AC3E}">
        <p14:creationId xmlns:p14="http://schemas.microsoft.com/office/powerpoint/2010/main" val="21459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The chief condition is obeying the commandments of the Lord.</a:t>
            </a:r>
          </a:p>
          <a:p>
            <a:r>
              <a:rPr lang="en-US" dirty="0"/>
              <a:t>Faithfulness to God.</a:t>
            </a:r>
          </a:p>
          <a:p>
            <a:r>
              <a:rPr lang="en-US" dirty="0"/>
              <a:t>Not yielding to temptation.</a:t>
            </a:r>
          </a:p>
          <a:p>
            <a:r>
              <a:rPr lang="en-US" dirty="0"/>
              <a:t>Confession and repentance of sin.</a:t>
            </a:r>
          </a:p>
          <a:p>
            <a:r>
              <a:rPr lang="en-US" dirty="0"/>
              <a:t>Relying on the fullness of the gospel and rejecting false teaching.</a:t>
            </a:r>
          </a:p>
          <a:p>
            <a:r>
              <a:rPr lang="en-US" dirty="0"/>
              <a:t>What does it say about us if we are not prospering?</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12</a:t>
            </a:fld>
            <a:endParaRPr kumimoji="0" lang="en-US" dirty="0"/>
          </a:p>
        </p:txBody>
      </p:sp>
    </p:spTree>
    <p:extLst>
      <p:ext uri="{BB962C8B-B14F-4D97-AF65-F5344CB8AC3E}">
        <p14:creationId xmlns:p14="http://schemas.microsoft.com/office/powerpoint/2010/main" val="329999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How has the Lord has acted to prosper us?</a:t>
            </a:r>
          </a:p>
          <a:p>
            <a:r>
              <a:rPr lang="en-US" dirty="0"/>
              <a:t>He has countered or provided a way for us to overcome the things that hinder us.</a:t>
            </a:r>
          </a:p>
          <a:p>
            <a:r>
              <a:rPr lang="en-US" dirty="0"/>
              <a:t>He has acted as a function of the atonement of Jesus Christ:</a:t>
            </a:r>
          </a:p>
          <a:p>
            <a:r>
              <a:rPr lang="en-US" dirty="0"/>
              <a:t>Cleanse us from our iniquities and sins</a:t>
            </a:r>
          </a:p>
          <a:p>
            <a:r>
              <a:rPr lang="en-US" dirty="0"/>
              <a:t>Purify us (holy without spot)</a:t>
            </a:r>
          </a:p>
          <a:p>
            <a:r>
              <a:rPr lang="en-US" dirty="0"/>
              <a:t>Empower us for righteousness</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13</a:t>
            </a:fld>
            <a:endParaRPr kumimoji="0" lang="en-US" dirty="0"/>
          </a:p>
        </p:txBody>
      </p:sp>
    </p:spTree>
    <p:extLst>
      <p:ext uri="{BB962C8B-B14F-4D97-AF65-F5344CB8AC3E}">
        <p14:creationId xmlns:p14="http://schemas.microsoft.com/office/powerpoint/2010/main" val="170287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Grant us eternal life</a:t>
            </a:r>
          </a:p>
          <a:p>
            <a:r>
              <a:rPr lang="en-US" dirty="0"/>
              <a:t>Give us the kingdom of God</a:t>
            </a:r>
          </a:p>
          <a:p>
            <a:r>
              <a:rPr lang="en-US" dirty="0"/>
              <a:t>To perfect us</a:t>
            </a:r>
          </a:p>
          <a:p>
            <a:r>
              <a:rPr lang="en-US" dirty="0"/>
              <a:t>Resurrection from the dead</a:t>
            </a:r>
          </a:p>
          <a:p>
            <a:r>
              <a:rPr lang="en-US" dirty="0"/>
              <a:t>Eternal judgement</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14</a:t>
            </a:fld>
            <a:endParaRPr kumimoji="0" lang="en-US" dirty="0"/>
          </a:p>
        </p:txBody>
      </p:sp>
    </p:spTree>
    <p:extLst>
      <p:ext uri="{BB962C8B-B14F-4D97-AF65-F5344CB8AC3E}">
        <p14:creationId xmlns:p14="http://schemas.microsoft.com/office/powerpoint/2010/main" val="219262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Appreciate the power of the covenant</a:t>
            </a:r>
          </a:p>
          <a:p>
            <a:r>
              <a:rPr lang="en-US" dirty="0"/>
              <a:t>He is our defense</a:t>
            </a:r>
          </a:p>
          <a:p>
            <a:r>
              <a:rPr lang="en-US" dirty="0"/>
              <a:t>He is our offense</a:t>
            </a:r>
          </a:p>
          <a:p>
            <a:r>
              <a:rPr lang="en-US" dirty="0"/>
              <a:t>He is our provider</a:t>
            </a:r>
          </a:p>
          <a:p>
            <a:r>
              <a:rPr lang="en-US" dirty="0"/>
              <a:t>He is our healer</a:t>
            </a:r>
          </a:p>
          <a:p>
            <a:r>
              <a:rPr lang="en-US" dirty="0"/>
              <a:t>And others …</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15</a:t>
            </a:fld>
            <a:endParaRPr kumimoji="0" lang="en-US" dirty="0"/>
          </a:p>
        </p:txBody>
      </p:sp>
    </p:spTree>
    <p:extLst>
      <p:ext uri="{BB962C8B-B14F-4D97-AF65-F5344CB8AC3E}">
        <p14:creationId xmlns:p14="http://schemas.microsoft.com/office/powerpoint/2010/main" val="424988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He gives us provision in our need and weakness:</a:t>
            </a:r>
          </a:p>
          <a:p>
            <a:r>
              <a:rPr lang="en-US" dirty="0"/>
              <a:t>Ignorance: He provides knowledge, intelligence, wisdom, vision</a:t>
            </a:r>
          </a:p>
          <a:p>
            <a:r>
              <a:rPr lang="en-US" dirty="0"/>
              <a:t>Sin: He provides cleansing, washing by the blood of Christ</a:t>
            </a:r>
          </a:p>
          <a:p>
            <a:pPr lvl="1"/>
            <a:r>
              <a:rPr lang="en-US" dirty="0"/>
              <a:t>By faith and repentance through Jesus Christ</a:t>
            </a:r>
          </a:p>
          <a:p>
            <a:r>
              <a:rPr lang="en-US" dirty="0"/>
              <a:t>Danger: He provides a place of refuge and safety</a:t>
            </a:r>
          </a:p>
          <a:p>
            <a:r>
              <a:rPr lang="en-US" dirty="0"/>
              <a:t>Weakness: He provides power and strength</a:t>
            </a:r>
          </a:p>
          <a:p>
            <a:r>
              <a:rPr lang="en-US" dirty="0"/>
              <a:t>Inequity: He leads us to true equality (D&amp;C 51:1b; 81:4e).</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16</a:t>
            </a:fld>
            <a:endParaRPr kumimoji="0" lang="en-US" dirty="0"/>
          </a:p>
        </p:txBody>
      </p:sp>
    </p:spTree>
    <p:extLst>
      <p:ext uri="{BB962C8B-B14F-4D97-AF65-F5344CB8AC3E}">
        <p14:creationId xmlns:p14="http://schemas.microsoft.com/office/powerpoint/2010/main" val="77161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96DB6C-D551-45F8-BBF3-9B077FE7F663}"/>
              </a:ext>
            </a:extLst>
          </p:cNvPr>
          <p:cNvSpPr>
            <a:spLocks noGrp="1"/>
          </p:cNvSpPr>
          <p:nvPr>
            <p:ph type="title"/>
          </p:nvPr>
        </p:nvSpPr>
        <p:spPr/>
        <p:txBody>
          <a:bodyPr anchor="ctr">
            <a:normAutofit/>
          </a:bodyPr>
          <a:lstStyle/>
          <a:p>
            <a:r>
              <a:rPr lang="en-US" sz="4800" dirty="0"/>
              <a:t>Prosper the Church</a:t>
            </a:r>
          </a:p>
        </p:txBody>
      </p:sp>
      <p:sp>
        <p:nvSpPr>
          <p:cNvPr id="5" name="Text Placeholder 4">
            <a:extLst>
              <a:ext uri="{FF2B5EF4-FFF2-40B4-BE49-F238E27FC236}">
                <a16:creationId xmlns:a16="http://schemas.microsoft.com/office/drawing/2014/main" id="{DBDC293E-6E61-4E6D-BE7F-F27F83923A5C}"/>
              </a:ext>
            </a:extLst>
          </p:cNvPr>
          <p:cNvSpPr>
            <a:spLocks noGrp="1"/>
          </p:cNvSpPr>
          <p:nvPr>
            <p:ph type="body" idx="1"/>
          </p:nvPr>
        </p:nvSpPr>
        <p:spPr/>
        <p:txBody>
          <a:bodyPr>
            <a:normAutofit/>
          </a:bodyPr>
          <a:lstStyle/>
          <a:p>
            <a:r>
              <a:rPr lang="en-US" sz="3200" dirty="0">
                <a:solidFill>
                  <a:srgbClr val="0070C0"/>
                </a:solidFill>
              </a:rPr>
              <a:t>Specific Ways he Provides for our prosperity</a:t>
            </a:r>
          </a:p>
        </p:txBody>
      </p:sp>
      <p:sp>
        <p:nvSpPr>
          <p:cNvPr id="6" name="Date Placeholder 5">
            <a:extLst>
              <a:ext uri="{FF2B5EF4-FFF2-40B4-BE49-F238E27FC236}">
                <a16:creationId xmlns:a16="http://schemas.microsoft.com/office/drawing/2014/main" id="{BE8B1BD1-8862-1369-1DBB-10E34881A1B1}"/>
              </a:ext>
            </a:extLst>
          </p:cNvPr>
          <p:cNvSpPr>
            <a:spLocks noGrp="1"/>
          </p:cNvSpPr>
          <p:nvPr>
            <p:ph type="dt" sz="half" idx="10"/>
          </p:nvPr>
        </p:nvSpPr>
        <p:spPr/>
        <p:txBody>
          <a:bodyPr/>
          <a:lstStyle/>
          <a:p>
            <a:pPr eaLnBrk="1" latinLnBrk="0" hangingPunct="1"/>
            <a:fld id="{F54BD549-7A93-49D2-9F1A-761A5786F634}" type="datetime1">
              <a:rPr lang="en-US" smtClean="0"/>
              <a:t>8/3/2023</a:t>
            </a:fld>
            <a:endParaRPr lang="en-US"/>
          </a:p>
        </p:txBody>
      </p:sp>
      <p:sp>
        <p:nvSpPr>
          <p:cNvPr id="7" name="Footer Placeholder 6">
            <a:extLst>
              <a:ext uri="{FF2B5EF4-FFF2-40B4-BE49-F238E27FC236}">
                <a16:creationId xmlns:a16="http://schemas.microsoft.com/office/drawing/2014/main" id="{33D5323E-2AF1-D7CE-2961-3820354B4D15}"/>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A553D1CD-655D-A4E9-7FF6-70F51B616152}"/>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17</a:t>
            </a:fld>
            <a:endParaRPr kumimoji="0" lang="en-US" dirty="0">
              <a:solidFill>
                <a:schemeClr val="accent3">
                  <a:shade val="75000"/>
                </a:schemeClr>
              </a:solidFill>
            </a:endParaRPr>
          </a:p>
        </p:txBody>
      </p:sp>
    </p:spTree>
    <p:extLst>
      <p:ext uri="{BB962C8B-B14F-4D97-AF65-F5344CB8AC3E}">
        <p14:creationId xmlns:p14="http://schemas.microsoft.com/office/powerpoint/2010/main" val="2130322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5a Hear my voice and follow me</a:t>
            </a:r>
          </a:p>
          <a:p>
            <a:pPr lvl="1"/>
            <a:r>
              <a:rPr lang="en-US" dirty="0"/>
              <a:t>a. Inasmuch as you keep my commandments you will prosper in the land (1 Nephi 1:54).</a:t>
            </a:r>
          </a:p>
          <a:p>
            <a:pPr lvl="1"/>
            <a:r>
              <a:rPr lang="en-US" dirty="0"/>
              <a:t>b. Deuteronomy 8:3 Not live by bread alone, but by word of God.</a:t>
            </a:r>
          </a:p>
          <a:p>
            <a:pPr lvl="1"/>
            <a:r>
              <a:rPr lang="en-US" dirty="0"/>
              <a:t>c. D&amp;C 83:7a-b Give diligent heed to live by every word of God.</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18</a:t>
            </a:fld>
            <a:endParaRPr kumimoji="0" lang="en-US" dirty="0"/>
          </a:p>
        </p:txBody>
      </p:sp>
    </p:spTree>
    <p:extLst>
      <p:ext uri="{BB962C8B-B14F-4D97-AF65-F5344CB8AC3E}">
        <p14:creationId xmlns:p14="http://schemas.microsoft.com/office/powerpoint/2010/main" val="164266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5c Teach one another according to the office appointed to you</a:t>
            </a:r>
          </a:p>
          <a:p>
            <a:pPr lvl="1"/>
            <a:r>
              <a:rPr lang="en-US" dirty="0"/>
              <a:t>a.	School of the Prophets/Elders is an example</a:t>
            </a:r>
          </a:p>
          <a:p>
            <a:pPr lvl="1"/>
            <a:r>
              <a:rPr lang="en-US" dirty="0"/>
              <a:t>b.	D&amp;C 85:36-38</a:t>
            </a:r>
          </a:p>
          <a:p>
            <a:pPr lvl="1"/>
            <a:r>
              <a:rPr lang="en-US" dirty="0"/>
              <a:t>c. Spiritual gifts: are an office of service in the church, as a help</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19</a:t>
            </a:fld>
            <a:endParaRPr kumimoji="0" lang="en-US" dirty="0"/>
          </a:p>
        </p:txBody>
      </p:sp>
    </p:spTree>
    <p:extLst>
      <p:ext uri="{BB962C8B-B14F-4D97-AF65-F5344CB8AC3E}">
        <p14:creationId xmlns:p14="http://schemas.microsoft.com/office/powerpoint/2010/main" val="23343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06241"/>
            <a:ext cx="11810082" cy="4898743"/>
          </a:xfrm>
        </p:spPr>
        <p:txBody>
          <a:bodyPr>
            <a:normAutofit/>
          </a:bodyPr>
          <a:lstStyle/>
          <a:p>
            <a:pPr marL="0" indent="0" algn="ctr">
              <a:buNone/>
            </a:pPr>
            <a:r>
              <a:rPr lang="en-US" b="1" dirty="0"/>
              <a:t>Lessons for this week</a:t>
            </a:r>
          </a:p>
          <a:p>
            <a:r>
              <a:rPr lang="en-US" dirty="0"/>
              <a:t>1. Monday: History and Overview of D&amp;C 38</a:t>
            </a:r>
          </a:p>
          <a:p>
            <a:r>
              <a:rPr lang="en-US" dirty="0"/>
              <a:t>2. Tuesday: Prepare the church</a:t>
            </a:r>
          </a:p>
          <a:p>
            <a:r>
              <a:rPr lang="en-US" dirty="0"/>
              <a:t>3. Wednesday: Purify the church</a:t>
            </a:r>
          </a:p>
          <a:p>
            <a:r>
              <a:rPr lang="en-US" dirty="0"/>
              <a:t>4. Thursday: Preserve the church</a:t>
            </a:r>
          </a:p>
          <a:p>
            <a:r>
              <a:rPr lang="en-US" b="1" dirty="0">
                <a:solidFill>
                  <a:srgbClr val="7030A0"/>
                </a:solidFill>
              </a:rPr>
              <a:t>5. Friday: Prosper the church</a:t>
            </a:r>
          </a:p>
        </p:txBody>
      </p:sp>
      <p:sp>
        <p:nvSpPr>
          <p:cNvPr id="4" name="Date Placeholder 3">
            <a:extLst>
              <a:ext uri="{FF2B5EF4-FFF2-40B4-BE49-F238E27FC236}">
                <a16:creationId xmlns:a16="http://schemas.microsoft.com/office/drawing/2014/main" id="{D9588697-5450-1CAB-86D0-92B3759D51B8}"/>
              </a:ext>
            </a:extLst>
          </p:cNvPr>
          <p:cNvSpPr>
            <a:spLocks noGrp="1"/>
          </p:cNvSpPr>
          <p:nvPr>
            <p:ph type="dt" sz="half" idx="10"/>
          </p:nvPr>
        </p:nvSpPr>
        <p:spPr/>
        <p:txBody>
          <a:bodyPr/>
          <a:lstStyle/>
          <a:p>
            <a:pPr eaLnBrk="1" latinLnBrk="0" hangingPunct="1"/>
            <a:fld id="{0A308272-B7D1-406C-8393-85AB8F33998D}" type="datetime1">
              <a:rPr lang="en-US" smtClean="0"/>
              <a:t>8/3/2023</a:t>
            </a:fld>
            <a:endParaRPr lang="en-US"/>
          </a:p>
        </p:txBody>
      </p:sp>
      <p:sp>
        <p:nvSpPr>
          <p:cNvPr id="5" name="Footer Placeholder 4">
            <a:extLst>
              <a:ext uri="{FF2B5EF4-FFF2-40B4-BE49-F238E27FC236}">
                <a16:creationId xmlns:a16="http://schemas.microsoft.com/office/drawing/2014/main" id="{848E34BF-F5A9-7CEA-CFB1-3D10BD8335BF}"/>
              </a:ext>
            </a:extLst>
          </p:cNvPr>
          <p:cNvSpPr>
            <a:spLocks noGrp="1"/>
          </p:cNvSpPr>
          <p:nvPr>
            <p:ph type="ftr" sz="quarter" idx="11"/>
          </p:nvPr>
        </p:nvSpPr>
        <p:spPr/>
        <p:txBody>
          <a:bodyPr/>
          <a:lstStyle/>
          <a:p>
            <a:r>
              <a:rPr kumimoji="0" lang="en-US"/>
              <a:t>Gary R. Whiting</a:t>
            </a:r>
          </a:p>
        </p:txBody>
      </p:sp>
      <p:sp>
        <p:nvSpPr>
          <p:cNvPr id="6" name="Slide Number Placeholder 5">
            <a:extLst>
              <a:ext uri="{FF2B5EF4-FFF2-40B4-BE49-F238E27FC236}">
                <a16:creationId xmlns:a16="http://schemas.microsoft.com/office/drawing/2014/main" id="{0759F28E-F810-730F-708B-3E794855C9FC}"/>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a:t>
            </a:fld>
            <a:endParaRPr kumimoji="0" lang="en-US" dirty="0"/>
          </a:p>
        </p:txBody>
      </p:sp>
    </p:spTree>
    <p:extLst>
      <p:ext uri="{BB962C8B-B14F-4D97-AF65-F5344CB8AC3E}">
        <p14:creationId xmlns:p14="http://schemas.microsoft.com/office/powerpoint/2010/main" val="202367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5" end="5"/>
                                            </p:txEl>
                                          </p:spTgt>
                                        </p:tgtEl>
                                        <p:attrNameLst>
                                          <p:attrName>style.color</p:attrName>
                                        </p:attrNameLst>
                                      </p:cBhvr>
                                      <p:to>
                                        <a:schemeClr val="bg1"/>
                                      </p:to>
                                    </p:animClr>
                                    <p:animClr clrSpc="rgb" dir="cw">
                                      <p:cBhvr>
                                        <p:cTn id="7" dur="250" autoRev="1" fill="remove"/>
                                        <p:tgtEl>
                                          <p:spTgt spid="3">
                                            <p:txEl>
                                              <p:pRg st="5" end="5"/>
                                            </p:txEl>
                                          </p:spTgt>
                                        </p:tgtEl>
                                        <p:attrNameLst>
                                          <p:attrName>fillcolor</p:attrName>
                                        </p:attrNameLst>
                                      </p:cBhvr>
                                      <p:to>
                                        <a:schemeClr val="bg1"/>
                                      </p:to>
                                    </p:animClr>
                                    <p:set>
                                      <p:cBhvr>
                                        <p:cTn id="8" dur="250" autoRev="1" fill="remove"/>
                                        <p:tgtEl>
                                          <p:spTgt spid="3">
                                            <p:txEl>
                                              <p:pRg st="5" end="5"/>
                                            </p:txEl>
                                          </p:spTgt>
                                        </p:tgtEl>
                                        <p:attrNameLst>
                                          <p:attrName>fill.type</p:attrName>
                                        </p:attrNameLst>
                                      </p:cBhvr>
                                      <p:to>
                                        <p:strVal val="solid"/>
                                      </p:to>
                                    </p:set>
                                    <p:set>
                                      <p:cBhvr>
                                        <p:cTn id="9" dur="250" autoRev="1" fill="remove"/>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5c Esteem brother/sister as yourself</a:t>
            </a:r>
          </a:p>
          <a:p>
            <a:pPr lvl="1"/>
            <a:r>
              <a:rPr lang="en-US" dirty="0"/>
              <a:t>a.	2nd Great Commandment (Matthew 22:38; Leviticus 19:18).</a:t>
            </a:r>
          </a:p>
          <a:p>
            <a:pPr lvl="1"/>
            <a:r>
              <a:rPr lang="en-US" dirty="0"/>
              <a:t>b.	Purified soul in obeying the truth through the Spirit unto unfeigned love of the brethren, see that ye love one another with a pure heart fervently (1 Peter 1:22).</a:t>
            </a:r>
          </a:p>
          <a:p>
            <a:r>
              <a:rPr lang="en-US" dirty="0"/>
              <a:t>5d.	The need for equity (Parable of the sons).</a:t>
            </a:r>
          </a:p>
          <a:p>
            <a:pPr lvl="1"/>
            <a:r>
              <a:rPr lang="en-US" dirty="0"/>
              <a:t>6a This is how I (the Lord) am.</a:t>
            </a:r>
          </a:p>
          <a:p>
            <a:pPr lvl="1"/>
            <a:r>
              <a:rPr lang="en-US" dirty="0"/>
              <a:t>Be one or you are not mine (if you respect persons or are unjust, you are not mine).</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20</a:t>
            </a:fld>
            <a:endParaRPr kumimoji="0" lang="en-US" dirty="0"/>
          </a:p>
        </p:txBody>
      </p:sp>
    </p:spTree>
    <p:extLst>
      <p:ext uri="{BB962C8B-B14F-4D97-AF65-F5344CB8AC3E}">
        <p14:creationId xmlns:p14="http://schemas.microsoft.com/office/powerpoint/2010/main" val="253135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25000">
              <a:schemeClr val="tx1"/>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302421-8AB2-BFE0-03A6-05B333DAB96D}"/>
              </a:ext>
            </a:extLst>
          </p:cNvPr>
          <p:cNvSpPr>
            <a:spLocks noGrp="1"/>
          </p:cNvSpPr>
          <p:nvPr>
            <p:ph type="dt" sz="half" idx="10"/>
          </p:nvPr>
        </p:nvSpPr>
        <p:spPr/>
        <p:txBody>
          <a:bodyPr/>
          <a:lstStyle/>
          <a:p>
            <a:pPr eaLnBrk="1" latinLnBrk="0" hangingPunct="1"/>
            <a:fld id="{A1B13CA0-7DB9-4DE3-A1AC-A5499EF21905}" type="datetime1">
              <a:rPr lang="en-US" smtClean="0"/>
              <a:t>8/3/2023</a:t>
            </a:fld>
            <a:endParaRPr lang="en-US"/>
          </a:p>
        </p:txBody>
      </p:sp>
      <p:sp>
        <p:nvSpPr>
          <p:cNvPr id="4" name="Footer Placeholder 3">
            <a:extLst>
              <a:ext uri="{FF2B5EF4-FFF2-40B4-BE49-F238E27FC236}">
                <a16:creationId xmlns:a16="http://schemas.microsoft.com/office/drawing/2014/main" id="{239B3291-0F6F-B4F5-300C-FF153E6AA962}"/>
              </a:ext>
            </a:extLst>
          </p:cNvPr>
          <p:cNvSpPr>
            <a:spLocks noGrp="1"/>
          </p:cNvSpPr>
          <p:nvPr>
            <p:ph type="ftr" sz="quarter" idx="11"/>
          </p:nvPr>
        </p:nvSpPr>
        <p:spPr/>
        <p:txBody>
          <a:bodyPr/>
          <a:lstStyle/>
          <a:p>
            <a:r>
              <a:rPr kumimoji="0" lang="en-US"/>
              <a:t>Gary R. Whiting</a:t>
            </a:r>
          </a:p>
        </p:txBody>
      </p:sp>
      <p:sp>
        <p:nvSpPr>
          <p:cNvPr id="5" name="Slide Number Placeholder 4">
            <a:extLst>
              <a:ext uri="{FF2B5EF4-FFF2-40B4-BE49-F238E27FC236}">
                <a16:creationId xmlns:a16="http://schemas.microsoft.com/office/drawing/2014/main" id="{68D23EAD-D60E-4478-1ABF-EFC321D764D3}"/>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21</a:t>
            </a:fld>
            <a:endParaRPr kumimoji="0" lang="en-US" dirty="0"/>
          </a:p>
        </p:txBody>
      </p:sp>
      <p:pic>
        <p:nvPicPr>
          <p:cNvPr id="7" name="Picture 6">
            <a:extLst>
              <a:ext uri="{FF2B5EF4-FFF2-40B4-BE49-F238E27FC236}">
                <a16:creationId xmlns:a16="http://schemas.microsoft.com/office/drawing/2014/main" id="{2F19A592-44F5-3887-A3B6-A234F4F8F2FB}"/>
              </a:ext>
            </a:extLst>
          </p:cNvPr>
          <p:cNvPicPr>
            <a:picLocks noChangeAspect="1"/>
          </p:cNvPicPr>
          <p:nvPr/>
        </p:nvPicPr>
        <p:blipFill>
          <a:blip r:embed="rId2"/>
          <a:stretch>
            <a:fillRect/>
          </a:stretch>
        </p:blipFill>
        <p:spPr>
          <a:xfrm>
            <a:off x="282596" y="0"/>
            <a:ext cx="11626808" cy="6858000"/>
          </a:xfrm>
          <a:prstGeom prst="rect">
            <a:avLst/>
          </a:prstGeom>
        </p:spPr>
      </p:pic>
    </p:spTree>
    <p:extLst>
      <p:ext uri="{BB962C8B-B14F-4D97-AF65-F5344CB8AC3E}">
        <p14:creationId xmlns:p14="http://schemas.microsoft.com/office/powerpoint/2010/main" val="40225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6b-d Be aware, alert, watching for the enemy is seeking you</a:t>
            </a:r>
          </a:p>
          <a:p>
            <a:pPr lvl="1"/>
            <a:r>
              <a:rPr lang="en-US" dirty="0"/>
              <a:t>a.	This is a warning, combat intelligence</a:t>
            </a:r>
          </a:p>
          <a:p>
            <a:pPr lvl="1"/>
            <a:r>
              <a:rPr lang="en-US" dirty="0"/>
              <a:t>b.	1 Peter 5:8 Be sober, vigilant, adversary is like a roaring lion</a:t>
            </a:r>
          </a:p>
          <a:p>
            <a:pPr lvl="1"/>
            <a:r>
              <a:rPr lang="en-US" dirty="0"/>
              <a:t>c.	Pray so not led into temptation</a:t>
            </a:r>
          </a:p>
          <a:p>
            <a:pPr lvl="1"/>
            <a:r>
              <a:rPr lang="en-US" dirty="0"/>
              <a:t>d.	Watch and pray: Matthew 26:38, Mark 14:42; Luke 22:40, 46; Alma 16:87, 238; 3 Nephi 8:50; D&amp;C 17:6e; D&amp;C 30:4c; D&amp;C 61:6e.</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22</a:t>
            </a:fld>
            <a:endParaRPr kumimoji="0" lang="en-US" dirty="0"/>
          </a:p>
        </p:txBody>
      </p:sp>
    </p:spTree>
    <p:extLst>
      <p:ext uri="{BB962C8B-B14F-4D97-AF65-F5344CB8AC3E}">
        <p14:creationId xmlns:p14="http://schemas.microsoft.com/office/powerpoint/2010/main" val="10662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6d Pray</a:t>
            </a:r>
          </a:p>
          <a:p>
            <a:pPr lvl="1"/>
            <a:r>
              <a:rPr lang="en-US" dirty="0"/>
              <a:t>a.	Access to the throne of mercy</a:t>
            </a:r>
          </a:p>
          <a:p>
            <a:pPr lvl="1"/>
            <a:r>
              <a:rPr lang="en-US" dirty="0"/>
              <a:t>b.	Divine wisdom and guidance</a:t>
            </a:r>
          </a:p>
          <a:p>
            <a:pPr lvl="1"/>
            <a:r>
              <a:rPr lang="en-US" dirty="0"/>
              <a:t>c.	Forgiveness of sins</a:t>
            </a:r>
          </a:p>
          <a:p>
            <a:pPr lvl="1"/>
            <a:r>
              <a:rPr lang="en-US" dirty="0"/>
              <a:t>d.	Power to live as the sons of God</a:t>
            </a:r>
          </a:p>
          <a:p>
            <a:pPr lvl="1"/>
            <a:r>
              <a:rPr lang="en-US" dirty="0"/>
              <a:t>e. Ask for what you need</a:t>
            </a:r>
          </a:p>
          <a:p>
            <a:pPr lvl="1"/>
            <a:r>
              <a:rPr lang="en-US" dirty="0"/>
              <a:t>f. Ask, seek, knock</a:t>
            </a:r>
          </a:p>
          <a:p>
            <a:pPr lvl="1"/>
            <a:r>
              <a:rPr lang="en-US" dirty="0"/>
              <a:t>g. Obtain the Spirit of God by prayer (D&amp;C 42:5b; D&amp;C 63:16a).</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23</a:t>
            </a:fld>
            <a:endParaRPr kumimoji="0" lang="en-US" dirty="0"/>
          </a:p>
        </p:txBody>
      </p:sp>
    </p:spTree>
    <p:extLst>
      <p:ext uri="{BB962C8B-B14F-4D97-AF65-F5344CB8AC3E}">
        <p14:creationId xmlns:p14="http://schemas.microsoft.com/office/powerpoint/2010/main" val="41885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6d Treasure up wisdom in your bosoms</a:t>
            </a:r>
          </a:p>
          <a:p>
            <a:pPr lvl="1"/>
            <a:r>
              <a:rPr lang="en-US" dirty="0"/>
              <a:t>a.	Matthew 24:39</a:t>
            </a:r>
          </a:p>
          <a:p>
            <a:pPr lvl="1"/>
            <a:r>
              <a:rPr lang="en-US" dirty="0"/>
              <a:t>b.	Here is wisdom if you will learn wisdom (D&amp;C 3:6e; 57:1c).</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24</a:t>
            </a:fld>
            <a:endParaRPr kumimoji="0" lang="en-US" dirty="0"/>
          </a:p>
        </p:txBody>
      </p:sp>
    </p:spTree>
    <p:extLst>
      <p:ext uri="{BB962C8B-B14F-4D97-AF65-F5344CB8AC3E}">
        <p14:creationId xmlns:p14="http://schemas.microsoft.com/office/powerpoint/2010/main" val="419693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7a Be gathered – that you may escape the power of the enemy.</a:t>
            </a:r>
          </a:p>
          <a:p>
            <a:pPr lvl="1"/>
            <a:r>
              <a:rPr lang="en-US" dirty="0"/>
              <a:t>a.	Esteeming one another, unity are a significant element</a:t>
            </a:r>
          </a:p>
          <a:p>
            <a:pPr lvl="1"/>
            <a:r>
              <a:rPr lang="en-US" dirty="0"/>
              <a:t>b.	Holy Places D&amp;C 98:5</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25</a:t>
            </a:fld>
            <a:endParaRPr kumimoji="0" lang="en-US" dirty="0"/>
          </a:p>
        </p:txBody>
      </p:sp>
    </p:spTree>
    <p:extLst>
      <p:ext uri="{BB962C8B-B14F-4D97-AF65-F5344CB8AC3E}">
        <p14:creationId xmlns:p14="http://schemas.microsoft.com/office/powerpoint/2010/main" val="153506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7a Be righteous—without spot or blameless.</a:t>
            </a:r>
          </a:p>
          <a:p>
            <a:pPr lvl="1"/>
            <a:r>
              <a:rPr lang="en-US" dirty="0"/>
              <a:t>a.	Covenant keeping</a:t>
            </a:r>
          </a:p>
          <a:p>
            <a:pPr lvl="1"/>
            <a:r>
              <a:rPr lang="en-US" dirty="0"/>
              <a:t>b.	Faith</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26</a:t>
            </a:fld>
            <a:endParaRPr kumimoji="0" lang="en-US" dirty="0"/>
          </a:p>
        </p:txBody>
      </p:sp>
    </p:spTree>
    <p:extLst>
      <p:ext uri="{BB962C8B-B14F-4D97-AF65-F5344CB8AC3E}">
        <p14:creationId xmlns:p14="http://schemas.microsoft.com/office/powerpoint/2010/main" val="4269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normAutofit/>
          </a:bodyPr>
          <a:lstStyle/>
          <a:p>
            <a:r>
              <a:rPr lang="en-US" dirty="0"/>
              <a:t>7b Go to the Ohio</a:t>
            </a:r>
          </a:p>
          <a:p>
            <a:r>
              <a:rPr lang="en-US" dirty="0"/>
              <a:t>Figurative for us to the Holy Places (D&amp;C 98:5), be gathered together.</a:t>
            </a:r>
          </a:p>
          <a:p>
            <a:pPr lvl="1"/>
            <a:r>
              <a:rPr lang="en-US" dirty="0"/>
              <a:t>Exodus principle</a:t>
            </a:r>
          </a:p>
          <a:p>
            <a:pPr lvl="1"/>
            <a:r>
              <a:rPr lang="en-US" dirty="0"/>
              <a:t>Nephi separated from Laman/Lemuel</a:t>
            </a:r>
          </a:p>
          <a:p>
            <a:pPr lvl="1"/>
            <a:r>
              <a:rPr lang="en-US" dirty="0"/>
              <a:t>King Mosiah 1 led to flee</a:t>
            </a:r>
          </a:p>
          <a:p>
            <a:pPr lvl="1"/>
            <a:r>
              <a:rPr lang="en-US" dirty="0"/>
              <a:t>The Anti-Nephi-</a:t>
            </a:r>
            <a:r>
              <a:rPr lang="en-US" dirty="0" err="1"/>
              <a:t>Lehites</a:t>
            </a:r>
            <a:r>
              <a:rPr lang="en-US" dirty="0"/>
              <a:t> flee to Jershon</a:t>
            </a:r>
          </a:p>
          <a:p>
            <a:pPr lvl="1"/>
            <a:r>
              <a:rPr lang="en-US" dirty="0"/>
              <a:t>Alma1 and the church flees capture and later captivity</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27</a:t>
            </a:fld>
            <a:endParaRPr kumimoji="0" lang="en-US" dirty="0"/>
          </a:p>
        </p:txBody>
      </p:sp>
    </p:spTree>
    <p:extLst>
      <p:ext uri="{BB962C8B-B14F-4D97-AF65-F5344CB8AC3E}">
        <p14:creationId xmlns:p14="http://schemas.microsoft.com/office/powerpoint/2010/main" val="267370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normAutofit/>
          </a:bodyPr>
          <a:lstStyle/>
          <a:p>
            <a:r>
              <a:rPr lang="en-US" dirty="0"/>
              <a:t>7b Law—D&amp;C 42 given there</a:t>
            </a:r>
          </a:p>
          <a:p>
            <a:pPr lvl="1"/>
            <a:r>
              <a:rPr lang="en-US" dirty="0"/>
              <a:t>Be endowed with power</a:t>
            </a:r>
          </a:p>
          <a:p>
            <a:pPr lvl="1"/>
            <a:r>
              <a:rPr lang="en-US" dirty="0"/>
              <a:t>From there with power to the nations</a:t>
            </a:r>
          </a:p>
          <a:p>
            <a:pPr lvl="1"/>
            <a:r>
              <a:rPr lang="en-US" dirty="0"/>
              <a:t>Law of the covenant</a:t>
            </a:r>
          </a:p>
          <a:p>
            <a:pPr lvl="1"/>
            <a:r>
              <a:rPr lang="en-US" dirty="0"/>
              <a:t>Preserve, perfect and sanctify (D&amp;C 85:8)</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28</a:t>
            </a:fld>
            <a:endParaRPr kumimoji="0" lang="en-US" dirty="0"/>
          </a:p>
        </p:txBody>
      </p:sp>
    </p:spTree>
    <p:extLst>
      <p:ext uri="{BB962C8B-B14F-4D97-AF65-F5344CB8AC3E}">
        <p14:creationId xmlns:p14="http://schemas.microsoft.com/office/powerpoint/2010/main" val="16559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normAutofit/>
          </a:bodyPr>
          <a:lstStyle/>
          <a:p>
            <a:r>
              <a:rPr lang="en-US" dirty="0"/>
              <a:t>8 Care for the poor</a:t>
            </a:r>
          </a:p>
          <a:p>
            <a:pPr lvl="1"/>
            <a:r>
              <a:rPr lang="en-US" dirty="0"/>
              <a:t>First bishop named in Kirtland.</a:t>
            </a:r>
          </a:p>
          <a:p>
            <a:pPr lvl="1"/>
            <a:r>
              <a:rPr lang="en-US" dirty="0"/>
              <a:t>Stewardship outlined</a:t>
            </a:r>
          </a:p>
          <a:p>
            <a:r>
              <a:rPr lang="en-US" dirty="0"/>
              <a:t>9a Seek the riches which it is the will of the Father to give unto you (Jacob 2:22-24).</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29</a:t>
            </a:fld>
            <a:endParaRPr kumimoji="0" lang="en-US" dirty="0"/>
          </a:p>
        </p:txBody>
      </p:sp>
    </p:spTree>
    <p:extLst>
      <p:ext uri="{BB962C8B-B14F-4D97-AF65-F5344CB8AC3E}">
        <p14:creationId xmlns:p14="http://schemas.microsoft.com/office/powerpoint/2010/main" val="309439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6360" y="1506519"/>
            <a:ext cx="11788048" cy="4572000"/>
          </a:xfrm>
        </p:spPr>
        <p:txBody>
          <a:bodyPr/>
          <a:lstStyle/>
          <a:p>
            <a:r>
              <a:rPr lang="en-US" dirty="0"/>
              <a:t>Prepare us by warning and instruction</a:t>
            </a:r>
          </a:p>
          <a:p>
            <a:r>
              <a:rPr lang="en-US" dirty="0"/>
              <a:t>Purify us through the atoning work of Jesus Christ to which we respond with repentance and obedience to his word.</a:t>
            </a:r>
          </a:p>
          <a:p>
            <a:r>
              <a:rPr lang="en-US" dirty="0"/>
              <a:t>Arranged for our preservation</a:t>
            </a:r>
          </a:p>
          <a:p>
            <a:r>
              <a:rPr lang="en-US" dirty="0"/>
              <a:t>A covenant land of promise</a:t>
            </a:r>
          </a:p>
          <a:p>
            <a:r>
              <a:rPr lang="en-US" dirty="0"/>
              <a:t>How will he prosper the church?</a:t>
            </a:r>
          </a:p>
        </p:txBody>
      </p:sp>
      <p:sp>
        <p:nvSpPr>
          <p:cNvPr id="6" name="Date Placeholder 5">
            <a:extLst>
              <a:ext uri="{FF2B5EF4-FFF2-40B4-BE49-F238E27FC236}">
                <a16:creationId xmlns:a16="http://schemas.microsoft.com/office/drawing/2014/main" id="{34F9BEEA-E74F-8959-8051-67F0F48006ED}"/>
              </a:ext>
            </a:extLst>
          </p:cNvPr>
          <p:cNvSpPr>
            <a:spLocks noGrp="1"/>
          </p:cNvSpPr>
          <p:nvPr>
            <p:ph type="dt" sz="half" idx="10"/>
          </p:nvPr>
        </p:nvSpPr>
        <p:spPr/>
        <p:txBody>
          <a:bodyPr/>
          <a:lstStyle/>
          <a:p>
            <a:pPr eaLnBrk="1" latinLnBrk="0" hangingPunct="1"/>
            <a:fld id="{DB41AB3C-A58F-41BC-9342-7FDB6150A248}" type="datetime1">
              <a:rPr lang="en-US" smtClean="0"/>
              <a:t>8/3/2023</a:t>
            </a:fld>
            <a:endParaRPr lang="en-US"/>
          </a:p>
        </p:txBody>
      </p:sp>
      <p:sp>
        <p:nvSpPr>
          <p:cNvPr id="7" name="Footer Placeholder 6">
            <a:extLst>
              <a:ext uri="{FF2B5EF4-FFF2-40B4-BE49-F238E27FC236}">
                <a16:creationId xmlns:a16="http://schemas.microsoft.com/office/drawing/2014/main" id="{78DF3F86-E290-8A0C-FA70-837DF2A22610}"/>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318B2E54-480F-7E7D-8998-FD06F135B6E5}"/>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a:t>
            </a:fld>
            <a:endParaRPr kumimoji="0" lang="en-US" dirty="0"/>
          </a:p>
        </p:txBody>
      </p:sp>
    </p:spTree>
    <p:extLst>
      <p:ext uri="{BB962C8B-B14F-4D97-AF65-F5344CB8AC3E}">
        <p14:creationId xmlns:p14="http://schemas.microsoft.com/office/powerpoint/2010/main" val="248950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96DB6C-D551-45F8-BBF3-9B077FE7F663}"/>
              </a:ext>
            </a:extLst>
          </p:cNvPr>
          <p:cNvSpPr>
            <a:spLocks noGrp="1"/>
          </p:cNvSpPr>
          <p:nvPr>
            <p:ph type="title"/>
          </p:nvPr>
        </p:nvSpPr>
        <p:spPr/>
        <p:txBody>
          <a:bodyPr anchor="ctr">
            <a:normAutofit/>
          </a:bodyPr>
          <a:lstStyle/>
          <a:p>
            <a:r>
              <a:rPr lang="en-US" sz="4800" dirty="0"/>
              <a:t>Prosper the Church</a:t>
            </a:r>
          </a:p>
        </p:txBody>
      </p:sp>
      <p:sp>
        <p:nvSpPr>
          <p:cNvPr id="5" name="Text Placeholder 4">
            <a:extLst>
              <a:ext uri="{FF2B5EF4-FFF2-40B4-BE49-F238E27FC236}">
                <a16:creationId xmlns:a16="http://schemas.microsoft.com/office/drawing/2014/main" id="{DBDC293E-6E61-4E6D-BE7F-F27F83923A5C}"/>
              </a:ext>
            </a:extLst>
          </p:cNvPr>
          <p:cNvSpPr>
            <a:spLocks noGrp="1"/>
          </p:cNvSpPr>
          <p:nvPr>
            <p:ph type="body" idx="1"/>
          </p:nvPr>
        </p:nvSpPr>
        <p:spPr/>
        <p:txBody>
          <a:bodyPr>
            <a:normAutofit/>
          </a:bodyPr>
          <a:lstStyle/>
          <a:p>
            <a:r>
              <a:rPr lang="en-US" sz="3200" dirty="0">
                <a:solidFill>
                  <a:srgbClr val="0070C0"/>
                </a:solidFill>
              </a:rPr>
              <a:t>The Lord Calls us to Duty</a:t>
            </a:r>
          </a:p>
        </p:txBody>
      </p:sp>
      <p:sp>
        <p:nvSpPr>
          <p:cNvPr id="6" name="Date Placeholder 5">
            <a:extLst>
              <a:ext uri="{FF2B5EF4-FFF2-40B4-BE49-F238E27FC236}">
                <a16:creationId xmlns:a16="http://schemas.microsoft.com/office/drawing/2014/main" id="{BE8B1BD1-8862-1369-1DBB-10E34881A1B1}"/>
              </a:ext>
            </a:extLst>
          </p:cNvPr>
          <p:cNvSpPr>
            <a:spLocks noGrp="1"/>
          </p:cNvSpPr>
          <p:nvPr>
            <p:ph type="dt" sz="half" idx="10"/>
          </p:nvPr>
        </p:nvSpPr>
        <p:spPr/>
        <p:txBody>
          <a:bodyPr/>
          <a:lstStyle/>
          <a:p>
            <a:pPr eaLnBrk="1" latinLnBrk="0" hangingPunct="1"/>
            <a:fld id="{F54BD549-7A93-49D2-9F1A-761A5786F634}" type="datetime1">
              <a:rPr lang="en-US" smtClean="0"/>
              <a:t>8/3/2023</a:t>
            </a:fld>
            <a:endParaRPr lang="en-US"/>
          </a:p>
        </p:txBody>
      </p:sp>
      <p:sp>
        <p:nvSpPr>
          <p:cNvPr id="7" name="Footer Placeholder 6">
            <a:extLst>
              <a:ext uri="{FF2B5EF4-FFF2-40B4-BE49-F238E27FC236}">
                <a16:creationId xmlns:a16="http://schemas.microsoft.com/office/drawing/2014/main" id="{33D5323E-2AF1-D7CE-2961-3820354B4D15}"/>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A553D1CD-655D-A4E9-7FF6-70F51B616152}"/>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30</a:t>
            </a:fld>
            <a:endParaRPr kumimoji="0" lang="en-US" dirty="0">
              <a:solidFill>
                <a:schemeClr val="accent3">
                  <a:shade val="75000"/>
                </a:schemeClr>
              </a:solidFill>
            </a:endParaRPr>
          </a:p>
        </p:txBody>
      </p:sp>
    </p:spTree>
    <p:extLst>
      <p:ext uri="{BB962C8B-B14F-4D97-AF65-F5344CB8AC3E}">
        <p14:creationId xmlns:p14="http://schemas.microsoft.com/office/powerpoint/2010/main" val="268922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9c Let all get to the work: “I give unto you a commandment, that every man, both elder, priest, teacher, and also member, go to with his might, with the labor of his hands, to prepare and accomplish the things which I have commanded.”</a:t>
            </a:r>
          </a:p>
          <a:p>
            <a:r>
              <a:rPr lang="en-US" dirty="0"/>
              <a:t>9c Every man: Created in the image of God, made man (male and female), this is how God created them (Genesis 1:27-29).</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31</a:t>
            </a:fld>
            <a:endParaRPr kumimoji="0" lang="en-US" dirty="0"/>
          </a:p>
        </p:txBody>
      </p:sp>
    </p:spTree>
    <p:extLst>
      <p:ext uri="{BB962C8B-B14F-4D97-AF65-F5344CB8AC3E}">
        <p14:creationId xmlns:p14="http://schemas.microsoft.com/office/powerpoint/2010/main" val="24011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877936"/>
          </a:xfrm>
        </p:spPr>
        <p:txBody>
          <a:bodyPr/>
          <a:lstStyle/>
          <a:p>
            <a:r>
              <a:rPr lang="en-US" dirty="0"/>
              <a:t>9d Preach with the warning voice (every man) to your neighbor</a:t>
            </a:r>
          </a:p>
          <a:p>
            <a:pPr lvl="1"/>
            <a:r>
              <a:rPr lang="en-US" dirty="0"/>
              <a:t>In mildness and in meekness</a:t>
            </a:r>
          </a:p>
          <a:p>
            <a:pPr lvl="1"/>
            <a:r>
              <a:rPr lang="en-US" dirty="0"/>
              <a:t>Woe to the wicked (1e) and judgment is at hand (3c).</a:t>
            </a:r>
          </a:p>
          <a:p>
            <a:r>
              <a:rPr lang="en-US" dirty="0"/>
              <a:t>9e Go out from among the wicked.</a:t>
            </a:r>
          </a:p>
          <a:p>
            <a:pPr lvl="1"/>
            <a:r>
              <a:rPr lang="en-US" dirty="0"/>
              <a:t>This is the call to exodus.</a:t>
            </a:r>
          </a:p>
          <a:p>
            <a:r>
              <a:rPr lang="en-US" dirty="0"/>
              <a:t>9e Save yourselves.</a:t>
            </a:r>
          </a:p>
          <a:p>
            <a:r>
              <a:rPr lang="en-US" dirty="0"/>
              <a:t>9e Be ye clean that bear the vessels of the Lord.</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32</a:t>
            </a:fld>
            <a:endParaRPr kumimoji="0" lang="en-US" dirty="0"/>
          </a:p>
        </p:txBody>
      </p:sp>
    </p:spTree>
    <p:extLst>
      <p:ext uri="{BB962C8B-B14F-4D97-AF65-F5344CB8AC3E}">
        <p14:creationId xmlns:p14="http://schemas.microsoft.com/office/powerpoint/2010/main" val="6483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877936"/>
          </a:xfrm>
        </p:spPr>
        <p:txBody>
          <a:bodyPr>
            <a:normAutofit/>
          </a:bodyPr>
          <a:lstStyle/>
          <a:p>
            <a:r>
              <a:rPr lang="en-US" dirty="0"/>
              <a:t>This kind of response goes beyond what we normally accept as sufficient faith.</a:t>
            </a:r>
          </a:p>
          <a:p>
            <a:pPr lvl="1"/>
            <a:r>
              <a:rPr lang="en-US" dirty="0"/>
              <a:t>It is the faith of the Exodus.</a:t>
            </a:r>
          </a:p>
          <a:p>
            <a:endParaRPr lang="en-US" dirty="0"/>
          </a:p>
          <a:p>
            <a:pPr marL="0" indent="0">
              <a:buNone/>
            </a:pPr>
            <a:endParaRPr lang="en-US" dirty="0"/>
          </a:p>
        </p:txBody>
      </p:sp>
      <p:sp>
        <p:nvSpPr>
          <p:cNvPr id="6" name="Date Placeholder 5">
            <a:extLst>
              <a:ext uri="{FF2B5EF4-FFF2-40B4-BE49-F238E27FC236}">
                <a16:creationId xmlns:a16="http://schemas.microsoft.com/office/drawing/2014/main" id="{E76E87E6-96B9-085F-B3DC-E6AB8AE79B6F}"/>
              </a:ext>
            </a:extLst>
          </p:cNvPr>
          <p:cNvSpPr>
            <a:spLocks noGrp="1"/>
          </p:cNvSpPr>
          <p:nvPr>
            <p:ph type="dt" sz="half" idx="10"/>
          </p:nvPr>
        </p:nvSpPr>
        <p:spPr/>
        <p:txBody>
          <a:bodyPr/>
          <a:lstStyle/>
          <a:p>
            <a:pPr eaLnBrk="1" latinLnBrk="0" hangingPunct="1"/>
            <a:fld id="{619E644D-6C58-46FE-B89E-5C273BC82622}" type="datetime1">
              <a:rPr lang="en-US" smtClean="0"/>
              <a:t>8/3/2023</a:t>
            </a:fld>
            <a:endParaRPr lang="en-US"/>
          </a:p>
        </p:txBody>
      </p:sp>
      <p:sp>
        <p:nvSpPr>
          <p:cNvPr id="7" name="Footer Placeholder 6">
            <a:extLst>
              <a:ext uri="{FF2B5EF4-FFF2-40B4-BE49-F238E27FC236}">
                <a16:creationId xmlns:a16="http://schemas.microsoft.com/office/drawing/2014/main" id="{3F5B15B6-A004-2F31-3090-337E1D065652}"/>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4AC2DEE3-95D3-C564-6251-0CCEFF10142B}"/>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33</a:t>
            </a:fld>
            <a:endParaRPr kumimoji="0" lang="en-US" dirty="0"/>
          </a:p>
        </p:txBody>
      </p:sp>
    </p:spTree>
    <p:extLst>
      <p:ext uri="{BB962C8B-B14F-4D97-AF65-F5344CB8AC3E}">
        <p14:creationId xmlns:p14="http://schemas.microsoft.com/office/powerpoint/2010/main" val="26672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65253" y="1527048"/>
            <a:ext cx="11832116" cy="4877936"/>
          </a:xfrm>
        </p:spPr>
        <p:txBody>
          <a:bodyPr>
            <a:normAutofit/>
          </a:bodyPr>
          <a:lstStyle/>
          <a:p>
            <a:r>
              <a:rPr lang="en-US" dirty="0"/>
              <a:t>Congratulations! You have endured to the end of this class.</a:t>
            </a:r>
          </a:p>
        </p:txBody>
      </p:sp>
      <p:sp>
        <p:nvSpPr>
          <p:cNvPr id="6" name="Date Placeholder 5">
            <a:extLst>
              <a:ext uri="{FF2B5EF4-FFF2-40B4-BE49-F238E27FC236}">
                <a16:creationId xmlns:a16="http://schemas.microsoft.com/office/drawing/2014/main" id="{4B7DAC00-FD8C-EF7B-7932-4037E1841095}"/>
              </a:ext>
            </a:extLst>
          </p:cNvPr>
          <p:cNvSpPr>
            <a:spLocks noGrp="1"/>
          </p:cNvSpPr>
          <p:nvPr>
            <p:ph type="dt" sz="half" idx="10"/>
          </p:nvPr>
        </p:nvSpPr>
        <p:spPr/>
        <p:txBody>
          <a:bodyPr/>
          <a:lstStyle/>
          <a:p>
            <a:pPr eaLnBrk="1" latinLnBrk="0" hangingPunct="1"/>
            <a:fld id="{87277C0C-F9FA-4374-B77D-743225E04C5E}" type="datetime1">
              <a:rPr lang="en-US" smtClean="0"/>
              <a:t>8/3/2023</a:t>
            </a:fld>
            <a:endParaRPr lang="en-US"/>
          </a:p>
        </p:txBody>
      </p:sp>
      <p:sp>
        <p:nvSpPr>
          <p:cNvPr id="7" name="Footer Placeholder 6">
            <a:extLst>
              <a:ext uri="{FF2B5EF4-FFF2-40B4-BE49-F238E27FC236}">
                <a16:creationId xmlns:a16="http://schemas.microsoft.com/office/drawing/2014/main" id="{6227DC39-F490-29AA-0993-0AC62AEECD67}"/>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C34D86AA-913B-5FD8-8AC8-204D479147A1}"/>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34</a:t>
            </a:fld>
            <a:endParaRPr kumimoji="0" lang="en-US" dirty="0"/>
          </a:p>
        </p:txBody>
      </p:sp>
      <p:sp>
        <p:nvSpPr>
          <p:cNvPr id="4" name="TextBox 3">
            <a:extLst>
              <a:ext uri="{FF2B5EF4-FFF2-40B4-BE49-F238E27FC236}">
                <a16:creationId xmlns:a16="http://schemas.microsoft.com/office/drawing/2014/main" id="{15C6DCFA-88F0-7B02-E9B1-EB9D74D737B2}"/>
              </a:ext>
            </a:extLst>
          </p:cNvPr>
          <p:cNvSpPr txBox="1"/>
          <p:nvPr/>
        </p:nvSpPr>
        <p:spPr>
          <a:xfrm>
            <a:off x="963561" y="2777614"/>
            <a:ext cx="9974826" cy="3046988"/>
          </a:xfrm>
          <a:prstGeom prst="rect">
            <a:avLst/>
          </a:prstGeom>
          <a:noFill/>
        </p:spPr>
        <p:txBody>
          <a:bodyPr wrap="square" rtlCol="0">
            <a:spAutoFit/>
          </a:bodyPr>
          <a:lstStyle/>
          <a:p>
            <a:r>
              <a:rPr lang="en-US" sz="3200" dirty="0">
                <a:solidFill>
                  <a:schemeClr val="bg1">
                    <a:lumMod val="65000"/>
                  </a:schemeClr>
                </a:solidFill>
              </a:rPr>
              <a:t>And</a:t>
            </a:r>
            <a:r>
              <a:rPr lang="en-US" sz="3200" dirty="0"/>
              <a:t> </a:t>
            </a:r>
            <a:r>
              <a:rPr lang="en-US" sz="3200" dirty="0">
                <a:solidFill>
                  <a:srgbClr val="0033CC"/>
                </a:solidFill>
              </a:rPr>
              <a:t>may the Lord consecrate also unto thee this land, which is a most precious land, for thine inheritance and the inheritance of thy seed with thy brethren, for thy security for ever, if it so be that ye shall keep the commandments of the Holy One of Israel </a:t>
            </a:r>
            <a:r>
              <a:rPr lang="en-US" sz="3200" dirty="0"/>
              <a:t>(2 Nephi 2:3).</a:t>
            </a:r>
          </a:p>
        </p:txBody>
      </p:sp>
    </p:spTree>
    <p:extLst>
      <p:ext uri="{BB962C8B-B14F-4D97-AF65-F5344CB8AC3E}">
        <p14:creationId xmlns:p14="http://schemas.microsoft.com/office/powerpoint/2010/main" val="38212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25000">
              <a:schemeClr val="tx1"/>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6C953FC-CB9D-5EE3-71BF-7665BDDC6B16}"/>
              </a:ext>
            </a:extLst>
          </p:cNvPr>
          <p:cNvSpPr>
            <a:spLocks noGrp="1"/>
          </p:cNvSpPr>
          <p:nvPr>
            <p:ph type="dt" sz="half" idx="10"/>
          </p:nvPr>
        </p:nvSpPr>
        <p:spPr/>
        <p:txBody>
          <a:bodyPr/>
          <a:lstStyle/>
          <a:p>
            <a:pPr eaLnBrk="1" latinLnBrk="0" hangingPunct="1"/>
            <a:fld id="{A1B13CA0-7DB9-4DE3-A1AC-A5499EF21905}" type="datetime1">
              <a:rPr lang="en-US" smtClean="0"/>
              <a:t>8/3/2023</a:t>
            </a:fld>
            <a:endParaRPr lang="en-US"/>
          </a:p>
        </p:txBody>
      </p:sp>
      <p:sp>
        <p:nvSpPr>
          <p:cNvPr id="4" name="Footer Placeholder 3">
            <a:extLst>
              <a:ext uri="{FF2B5EF4-FFF2-40B4-BE49-F238E27FC236}">
                <a16:creationId xmlns:a16="http://schemas.microsoft.com/office/drawing/2014/main" id="{2B49E54C-1156-41F0-F770-7849E8139BDC}"/>
              </a:ext>
            </a:extLst>
          </p:cNvPr>
          <p:cNvSpPr>
            <a:spLocks noGrp="1"/>
          </p:cNvSpPr>
          <p:nvPr>
            <p:ph type="ftr" sz="quarter" idx="11"/>
          </p:nvPr>
        </p:nvSpPr>
        <p:spPr/>
        <p:txBody>
          <a:bodyPr/>
          <a:lstStyle/>
          <a:p>
            <a:r>
              <a:rPr kumimoji="0" lang="en-US"/>
              <a:t>Gary R. Whiting</a:t>
            </a:r>
          </a:p>
        </p:txBody>
      </p:sp>
      <p:sp>
        <p:nvSpPr>
          <p:cNvPr id="5" name="Slide Number Placeholder 4">
            <a:extLst>
              <a:ext uri="{FF2B5EF4-FFF2-40B4-BE49-F238E27FC236}">
                <a16:creationId xmlns:a16="http://schemas.microsoft.com/office/drawing/2014/main" id="{CF151EDB-3E4E-75BD-ED7C-FF18B732E1A5}"/>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a:t>
            </a:fld>
            <a:endParaRPr kumimoji="0" lang="en-US" dirty="0"/>
          </a:p>
        </p:txBody>
      </p:sp>
      <p:pic>
        <p:nvPicPr>
          <p:cNvPr id="7" name="Picture 6">
            <a:extLst>
              <a:ext uri="{FF2B5EF4-FFF2-40B4-BE49-F238E27FC236}">
                <a16:creationId xmlns:a16="http://schemas.microsoft.com/office/drawing/2014/main" id="{94F65A48-58A5-401A-FED1-F2E1FC4D102F}"/>
              </a:ext>
            </a:extLst>
          </p:cNvPr>
          <p:cNvPicPr>
            <a:picLocks noChangeAspect="1"/>
          </p:cNvPicPr>
          <p:nvPr/>
        </p:nvPicPr>
        <p:blipFill>
          <a:blip r:embed="rId2"/>
          <a:stretch>
            <a:fillRect/>
          </a:stretch>
        </p:blipFill>
        <p:spPr>
          <a:xfrm>
            <a:off x="3446585" y="0"/>
            <a:ext cx="5193323" cy="6858000"/>
          </a:xfrm>
          <a:prstGeom prst="rect">
            <a:avLst/>
          </a:prstGeom>
        </p:spPr>
      </p:pic>
    </p:spTree>
    <p:extLst>
      <p:ext uri="{BB962C8B-B14F-4D97-AF65-F5344CB8AC3E}">
        <p14:creationId xmlns:p14="http://schemas.microsoft.com/office/powerpoint/2010/main" val="41404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96DB6C-D551-45F8-BBF3-9B077FE7F663}"/>
              </a:ext>
            </a:extLst>
          </p:cNvPr>
          <p:cNvSpPr>
            <a:spLocks noGrp="1"/>
          </p:cNvSpPr>
          <p:nvPr>
            <p:ph type="title"/>
          </p:nvPr>
        </p:nvSpPr>
        <p:spPr/>
        <p:txBody>
          <a:bodyPr anchor="ctr">
            <a:normAutofit/>
          </a:bodyPr>
          <a:lstStyle/>
          <a:p>
            <a:r>
              <a:rPr lang="en-US" sz="4800" dirty="0"/>
              <a:t>Prosper the Church</a:t>
            </a:r>
          </a:p>
        </p:txBody>
      </p:sp>
      <p:sp>
        <p:nvSpPr>
          <p:cNvPr id="5" name="Text Placeholder 4">
            <a:extLst>
              <a:ext uri="{FF2B5EF4-FFF2-40B4-BE49-F238E27FC236}">
                <a16:creationId xmlns:a16="http://schemas.microsoft.com/office/drawing/2014/main" id="{DBDC293E-6E61-4E6D-BE7F-F27F83923A5C}"/>
              </a:ext>
            </a:extLst>
          </p:cNvPr>
          <p:cNvSpPr>
            <a:spLocks noGrp="1"/>
          </p:cNvSpPr>
          <p:nvPr>
            <p:ph type="body" idx="1"/>
          </p:nvPr>
        </p:nvSpPr>
        <p:spPr/>
        <p:txBody>
          <a:bodyPr>
            <a:normAutofit/>
          </a:bodyPr>
          <a:lstStyle/>
          <a:p>
            <a:r>
              <a:rPr lang="en-US" sz="3200" dirty="0">
                <a:solidFill>
                  <a:srgbClr val="0070C0"/>
                </a:solidFill>
              </a:rPr>
              <a:t>How the Lord Works to Prosper the Latter-Day Church</a:t>
            </a:r>
          </a:p>
        </p:txBody>
      </p:sp>
      <p:sp>
        <p:nvSpPr>
          <p:cNvPr id="6" name="Date Placeholder 5">
            <a:extLst>
              <a:ext uri="{FF2B5EF4-FFF2-40B4-BE49-F238E27FC236}">
                <a16:creationId xmlns:a16="http://schemas.microsoft.com/office/drawing/2014/main" id="{BE8B1BD1-8862-1369-1DBB-10E34881A1B1}"/>
              </a:ext>
            </a:extLst>
          </p:cNvPr>
          <p:cNvSpPr>
            <a:spLocks noGrp="1"/>
          </p:cNvSpPr>
          <p:nvPr>
            <p:ph type="dt" sz="half" idx="10"/>
          </p:nvPr>
        </p:nvSpPr>
        <p:spPr/>
        <p:txBody>
          <a:bodyPr/>
          <a:lstStyle/>
          <a:p>
            <a:pPr eaLnBrk="1" latinLnBrk="0" hangingPunct="1"/>
            <a:fld id="{F54BD549-7A93-49D2-9F1A-761A5786F634}" type="datetime1">
              <a:rPr lang="en-US" smtClean="0"/>
              <a:t>8/3/2023</a:t>
            </a:fld>
            <a:endParaRPr lang="en-US"/>
          </a:p>
        </p:txBody>
      </p:sp>
      <p:sp>
        <p:nvSpPr>
          <p:cNvPr id="7" name="Footer Placeholder 6">
            <a:extLst>
              <a:ext uri="{FF2B5EF4-FFF2-40B4-BE49-F238E27FC236}">
                <a16:creationId xmlns:a16="http://schemas.microsoft.com/office/drawing/2014/main" id="{33D5323E-2AF1-D7CE-2961-3820354B4D15}"/>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A553D1CD-655D-A4E9-7FF6-70F51B616152}"/>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5</a:t>
            </a:fld>
            <a:endParaRPr kumimoji="0" lang="en-US" dirty="0">
              <a:solidFill>
                <a:schemeClr val="accent3">
                  <a:shade val="75000"/>
                </a:schemeClr>
              </a:solidFill>
            </a:endParaRPr>
          </a:p>
        </p:txBody>
      </p:sp>
    </p:spTree>
    <p:extLst>
      <p:ext uri="{BB962C8B-B14F-4D97-AF65-F5344CB8AC3E}">
        <p14:creationId xmlns:p14="http://schemas.microsoft.com/office/powerpoint/2010/main" val="303612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572000"/>
          </a:xfrm>
        </p:spPr>
        <p:txBody>
          <a:bodyPr/>
          <a:lstStyle/>
          <a:p>
            <a:r>
              <a:rPr lang="en-US" dirty="0"/>
              <a:t>To Prosper</a:t>
            </a:r>
          </a:p>
          <a:p>
            <a:r>
              <a:rPr lang="en-US" dirty="0"/>
              <a:t>1. To favor; to render successful.</a:t>
            </a:r>
          </a:p>
          <a:p>
            <a:r>
              <a:rPr lang="en-US" dirty="0"/>
              <a:t>2. To grow or increase; to thrive; to make gain</a:t>
            </a:r>
          </a:p>
          <a:p>
            <a:r>
              <a:rPr lang="en-US" dirty="0"/>
              <a:t>(Webster, Noah, </a:t>
            </a:r>
            <a:r>
              <a:rPr lang="en-US" i="1" dirty="0"/>
              <a:t>American Dictionary of the English Language</a:t>
            </a:r>
            <a:r>
              <a:rPr lang="en-US" dirty="0"/>
              <a:t>, 1828).</a:t>
            </a:r>
          </a:p>
        </p:txBody>
      </p:sp>
      <p:sp>
        <p:nvSpPr>
          <p:cNvPr id="6" name="Date Placeholder 5">
            <a:extLst>
              <a:ext uri="{FF2B5EF4-FFF2-40B4-BE49-F238E27FC236}">
                <a16:creationId xmlns:a16="http://schemas.microsoft.com/office/drawing/2014/main" id="{6F20E5EB-6D90-589A-92C9-2C83CB05A2F5}"/>
              </a:ext>
            </a:extLst>
          </p:cNvPr>
          <p:cNvSpPr>
            <a:spLocks noGrp="1"/>
          </p:cNvSpPr>
          <p:nvPr>
            <p:ph type="dt" sz="half" idx="10"/>
          </p:nvPr>
        </p:nvSpPr>
        <p:spPr/>
        <p:txBody>
          <a:bodyPr/>
          <a:lstStyle/>
          <a:p>
            <a:pPr eaLnBrk="1" latinLnBrk="0" hangingPunct="1"/>
            <a:fld id="{4BB0338A-9BC8-4719-A5B6-77AE54795799}" type="datetime1">
              <a:rPr lang="en-US" smtClean="0"/>
              <a:t>8/3/2023</a:t>
            </a:fld>
            <a:endParaRPr lang="en-US"/>
          </a:p>
        </p:txBody>
      </p:sp>
      <p:sp>
        <p:nvSpPr>
          <p:cNvPr id="7" name="Footer Placeholder 6">
            <a:extLst>
              <a:ext uri="{FF2B5EF4-FFF2-40B4-BE49-F238E27FC236}">
                <a16:creationId xmlns:a16="http://schemas.microsoft.com/office/drawing/2014/main" id="{9C415CB1-56F6-5BFE-D6B1-312BA14B3E04}"/>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07112A7-98E0-DA5C-5762-66BCF347F45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6</a:t>
            </a:fld>
            <a:endParaRPr kumimoji="0" lang="en-US" dirty="0"/>
          </a:p>
        </p:txBody>
      </p:sp>
    </p:spTree>
    <p:extLst>
      <p:ext uri="{BB962C8B-B14F-4D97-AF65-F5344CB8AC3E}">
        <p14:creationId xmlns:p14="http://schemas.microsoft.com/office/powerpoint/2010/main" val="16719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Is prospering the church the will of God?</a:t>
            </a:r>
          </a:p>
        </p:txBody>
      </p:sp>
      <p:sp>
        <p:nvSpPr>
          <p:cNvPr id="6" name="TextBox 5">
            <a:extLst>
              <a:ext uri="{FF2B5EF4-FFF2-40B4-BE49-F238E27FC236}">
                <a16:creationId xmlns:a16="http://schemas.microsoft.com/office/drawing/2014/main" id="{35494435-BBE3-45FA-A185-C97EB5D35A65}"/>
              </a:ext>
            </a:extLst>
          </p:cNvPr>
          <p:cNvSpPr txBox="1"/>
          <p:nvPr/>
        </p:nvSpPr>
        <p:spPr>
          <a:xfrm>
            <a:off x="231353" y="1443841"/>
            <a:ext cx="11743981"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He that </a:t>
            </a:r>
            <a:r>
              <a:rPr kumimoji="0" lang="en-US" sz="3200" b="0" i="0" u="none" strike="noStrike" kern="1200" cap="none" spc="0" normalizeH="0" baseline="0" noProof="0" dirty="0" err="1">
                <a:ln>
                  <a:noFill/>
                </a:ln>
                <a:solidFill>
                  <a:srgbClr val="0033CC"/>
                </a:solidFill>
                <a:effectLst/>
                <a:uLnTx/>
                <a:uFillTx/>
                <a:latin typeface="Georgia" panose="02040502050405020303" pitchFamily="18" charset="0"/>
              </a:rPr>
              <a:t>covereth</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his sins shall not prosper; but whoso </a:t>
            </a:r>
            <a:r>
              <a:rPr kumimoji="0" lang="en-US" sz="3200" b="0" i="0" u="none" strike="noStrike" kern="1200" cap="none" spc="0" normalizeH="0" baseline="0" noProof="0" dirty="0" err="1">
                <a:ln>
                  <a:noFill/>
                </a:ln>
                <a:solidFill>
                  <a:srgbClr val="0033CC"/>
                </a:solidFill>
                <a:effectLst/>
                <a:uLnTx/>
                <a:uFillTx/>
                <a:latin typeface="Georgia" panose="02040502050405020303" pitchFamily="18" charset="0"/>
              </a:rPr>
              <a:t>confesseth</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and </a:t>
            </a:r>
            <a:r>
              <a:rPr kumimoji="0" lang="en-US" sz="3200" b="0" i="0" u="none" strike="noStrike" kern="1200" cap="none" spc="0" normalizeH="0" baseline="0" noProof="0" dirty="0" err="1">
                <a:ln>
                  <a:noFill/>
                </a:ln>
                <a:solidFill>
                  <a:srgbClr val="0033CC"/>
                </a:solidFill>
                <a:effectLst/>
                <a:uLnTx/>
                <a:uFillTx/>
                <a:latin typeface="Georgia" panose="02040502050405020303" pitchFamily="18" charset="0"/>
              </a:rPr>
              <a:t>forsaketh</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them shall have mercy (Proverbs 28:13).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33CC"/>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Do this thing which I have commanded you, and you shall prosper. Be faithful, and yield to no temptation (D&amp;C 9:5a).</a:t>
            </a:r>
          </a:p>
        </p:txBody>
      </p:sp>
      <p:sp>
        <p:nvSpPr>
          <p:cNvPr id="4" name="Date Placeholder 3">
            <a:extLst>
              <a:ext uri="{FF2B5EF4-FFF2-40B4-BE49-F238E27FC236}">
                <a16:creationId xmlns:a16="http://schemas.microsoft.com/office/drawing/2014/main" id="{75454AC5-F704-EBE9-0BB0-7309894D0535}"/>
              </a:ext>
            </a:extLst>
          </p:cNvPr>
          <p:cNvSpPr>
            <a:spLocks noGrp="1"/>
          </p:cNvSpPr>
          <p:nvPr>
            <p:ph type="dt" sz="half" idx="10"/>
          </p:nvPr>
        </p:nvSpPr>
        <p:spPr/>
        <p:txBody>
          <a:bodyPr/>
          <a:lstStyle/>
          <a:p>
            <a:pPr eaLnBrk="1" latinLnBrk="0" hangingPunct="1"/>
            <a:fld id="{1E228372-CAC0-4397-B2BD-01076D04DE32}" type="datetime1">
              <a:rPr lang="en-US" smtClean="0"/>
              <a:t>8/3/2023</a:t>
            </a:fld>
            <a:endParaRPr lang="en-US"/>
          </a:p>
        </p:txBody>
      </p:sp>
      <p:sp>
        <p:nvSpPr>
          <p:cNvPr id="7" name="Footer Placeholder 6">
            <a:extLst>
              <a:ext uri="{FF2B5EF4-FFF2-40B4-BE49-F238E27FC236}">
                <a16:creationId xmlns:a16="http://schemas.microsoft.com/office/drawing/2014/main" id="{30C221CC-2CBE-FCC6-F312-EBB982D80CB1}"/>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4124A552-AFAE-550E-0389-5023F6B343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7</a:t>
            </a:fld>
            <a:endParaRPr kumimoji="0" lang="en-US" dirty="0"/>
          </a:p>
        </p:txBody>
      </p:sp>
    </p:spTree>
    <p:extLst>
      <p:ext uri="{BB962C8B-B14F-4D97-AF65-F5344CB8AC3E}">
        <p14:creationId xmlns:p14="http://schemas.microsoft.com/office/powerpoint/2010/main" val="303910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Is prospering the church the will of God?</a:t>
            </a:r>
          </a:p>
        </p:txBody>
      </p:sp>
      <p:sp>
        <p:nvSpPr>
          <p:cNvPr id="6" name="TextBox 5">
            <a:extLst>
              <a:ext uri="{FF2B5EF4-FFF2-40B4-BE49-F238E27FC236}">
                <a16:creationId xmlns:a16="http://schemas.microsoft.com/office/drawing/2014/main" id="{35494435-BBE3-45FA-A185-C97EB5D35A65}"/>
              </a:ext>
            </a:extLst>
          </p:cNvPr>
          <p:cNvSpPr txBox="1"/>
          <p:nvPr/>
        </p:nvSpPr>
        <p:spPr>
          <a:xfrm>
            <a:off x="231353" y="1443841"/>
            <a:ext cx="11743981" cy="3046988"/>
          </a:xfrm>
          <a:prstGeom prst="rect">
            <a:avLst/>
          </a:prstGeom>
          <a:noFill/>
        </p:spPr>
        <p:txBody>
          <a:bodyPr wrap="square" rtlCol="0">
            <a:spAutoFit/>
          </a:bodyPr>
          <a:lstStyle/>
          <a:p>
            <a:pPr lvl="0" defTabSz="457200">
              <a:defRPr/>
            </a:pPr>
            <a:r>
              <a:rPr lang="en-US" sz="3200" dirty="0">
                <a:solidFill>
                  <a:srgbClr val="0033CC"/>
                </a:solidFill>
                <a:latin typeface="Georgia" panose="02040502050405020303" pitchFamily="18" charset="0"/>
              </a:rPr>
              <a:t>wherefore I send you, my servants Sidney and Parley, to preach the gospel unto them; and my servant Lemon shall be ordained unto this work, that he may reason with them, not according to that which he has received of them, but according to that which shall be taught him by you, my servants, and by so doing I will bless him, otherwise he shall not prosper (D&amp;C 49:1c-d).</a:t>
            </a:r>
            <a:endParaRPr kumimoji="0" lang="en-US" sz="3200" b="0" i="0" u="none" strike="noStrike" kern="1200" cap="none" spc="0" normalizeH="0" baseline="0" noProof="0" dirty="0">
              <a:ln>
                <a:noFill/>
              </a:ln>
              <a:solidFill>
                <a:srgbClr val="0033CC"/>
              </a:solidFill>
              <a:effectLst/>
              <a:uLnTx/>
              <a:uFillTx/>
              <a:latin typeface="Georgia" panose="02040502050405020303" pitchFamily="18" charset="0"/>
            </a:endParaRPr>
          </a:p>
        </p:txBody>
      </p:sp>
      <p:sp>
        <p:nvSpPr>
          <p:cNvPr id="4" name="Date Placeholder 3">
            <a:extLst>
              <a:ext uri="{FF2B5EF4-FFF2-40B4-BE49-F238E27FC236}">
                <a16:creationId xmlns:a16="http://schemas.microsoft.com/office/drawing/2014/main" id="{75454AC5-F704-EBE9-0BB0-7309894D0535}"/>
              </a:ext>
            </a:extLst>
          </p:cNvPr>
          <p:cNvSpPr>
            <a:spLocks noGrp="1"/>
          </p:cNvSpPr>
          <p:nvPr>
            <p:ph type="dt" sz="half" idx="10"/>
          </p:nvPr>
        </p:nvSpPr>
        <p:spPr/>
        <p:txBody>
          <a:bodyPr/>
          <a:lstStyle/>
          <a:p>
            <a:pPr eaLnBrk="1" latinLnBrk="0" hangingPunct="1"/>
            <a:fld id="{1E228372-CAC0-4397-B2BD-01076D04DE32}" type="datetime1">
              <a:rPr lang="en-US" smtClean="0"/>
              <a:t>8/3/2023</a:t>
            </a:fld>
            <a:endParaRPr lang="en-US"/>
          </a:p>
        </p:txBody>
      </p:sp>
      <p:sp>
        <p:nvSpPr>
          <p:cNvPr id="7" name="Footer Placeholder 6">
            <a:extLst>
              <a:ext uri="{FF2B5EF4-FFF2-40B4-BE49-F238E27FC236}">
                <a16:creationId xmlns:a16="http://schemas.microsoft.com/office/drawing/2014/main" id="{30C221CC-2CBE-FCC6-F312-EBB982D80CB1}"/>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4124A552-AFAE-550E-0389-5023F6B343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8</a:t>
            </a:fld>
            <a:endParaRPr kumimoji="0" lang="en-US" dirty="0"/>
          </a:p>
        </p:txBody>
      </p:sp>
    </p:spTree>
    <p:extLst>
      <p:ext uri="{BB962C8B-B14F-4D97-AF65-F5344CB8AC3E}">
        <p14:creationId xmlns:p14="http://schemas.microsoft.com/office/powerpoint/2010/main" val="17222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Is prospering the church the will of God?</a:t>
            </a:r>
          </a:p>
        </p:txBody>
      </p:sp>
      <p:sp>
        <p:nvSpPr>
          <p:cNvPr id="6" name="TextBox 5">
            <a:extLst>
              <a:ext uri="{FF2B5EF4-FFF2-40B4-BE49-F238E27FC236}">
                <a16:creationId xmlns:a16="http://schemas.microsoft.com/office/drawing/2014/main" id="{35494435-BBE3-45FA-A185-C97EB5D35A65}"/>
              </a:ext>
            </a:extLst>
          </p:cNvPr>
          <p:cNvSpPr txBox="1"/>
          <p:nvPr/>
        </p:nvSpPr>
        <p:spPr>
          <a:xfrm>
            <a:off x="231353" y="1443841"/>
            <a:ext cx="11743981" cy="2554545"/>
          </a:xfrm>
          <a:prstGeom prst="rect">
            <a:avLst/>
          </a:prstGeom>
          <a:noFill/>
        </p:spPr>
        <p:txBody>
          <a:bodyPr wrap="square" rtlCol="0">
            <a:spAutoFit/>
          </a:bodyPr>
          <a:lstStyle/>
          <a:p>
            <a:pPr lvl="0" defTabSz="457200">
              <a:defRPr/>
            </a:pPr>
            <a:r>
              <a:rPr lang="en-US" sz="3200" dirty="0">
                <a:solidFill>
                  <a:srgbClr val="0033CC"/>
                </a:solidFill>
                <a:latin typeface="Georgia" panose="02040502050405020303" pitchFamily="18" charset="0"/>
              </a:rPr>
              <a:t>Verily thus saith the Lord unto you, There is no weapon that is formed against you shall prosper; and if any man lift his voice against you, he shall be confounded in mine own due time; wherefore, keep these commandments: they are true and faithful. Even so. Amen (D&amp;C 71:2g and see Isaiah 54:17).</a:t>
            </a:r>
            <a:endParaRPr kumimoji="0" lang="en-US" sz="3200" b="0" i="0" u="none" strike="noStrike" kern="1200" cap="none" spc="0" normalizeH="0" baseline="0" noProof="0" dirty="0">
              <a:ln>
                <a:noFill/>
              </a:ln>
              <a:solidFill>
                <a:srgbClr val="0033CC"/>
              </a:solidFill>
              <a:effectLst/>
              <a:uLnTx/>
              <a:uFillTx/>
              <a:latin typeface="Georgia" panose="02040502050405020303" pitchFamily="18" charset="0"/>
            </a:endParaRPr>
          </a:p>
        </p:txBody>
      </p:sp>
      <p:sp>
        <p:nvSpPr>
          <p:cNvPr id="4" name="Date Placeholder 3">
            <a:extLst>
              <a:ext uri="{FF2B5EF4-FFF2-40B4-BE49-F238E27FC236}">
                <a16:creationId xmlns:a16="http://schemas.microsoft.com/office/drawing/2014/main" id="{75454AC5-F704-EBE9-0BB0-7309894D0535}"/>
              </a:ext>
            </a:extLst>
          </p:cNvPr>
          <p:cNvSpPr>
            <a:spLocks noGrp="1"/>
          </p:cNvSpPr>
          <p:nvPr>
            <p:ph type="dt" sz="half" idx="10"/>
          </p:nvPr>
        </p:nvSpPr>
        <p:spPr/>
        <p:txBody>
          <a:bodyPr/>
          <a:lstStyle/>
          <a:p>
            <a:pPr eaLnBrk="1" latinLnBrk="0" hangingPunct="1"/>
            <a:fld id="{1E228372-CAC0-4397-B2BD-01076D04DE32}" type="datetime1">
              <a:rPr lang="en-US" smtClean="0"/>
              <a:t>8/3/2023</a:t>
            </a:fld>
            <a:endParaRPr lang="en-US"/>
          </a:p>
        </p:txBody>
      </p:sp>
      <p:sp>
        <p:nvSpPr>
          <p:cNvPr id="7" name="Footer Placeholder 6">
            <a:extLst>
              <a:ext uri="{FF2B5EF4-FFF2-40B4-BE49-F238E27FC236}">
                <a16:creationId xmlns:a16="http://schemas.microsoft.com/office/drawing/2014/main" id="{30C221CC-2CBE-FCC6-F312-EBB982D80CB1}"/>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4124A552-AFAE-550E-0389-5023F6B343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9</a:t>
            </a:fld>
            <a:endParaRPr kumimoji="0" lang="en-US" dirty="0"/>
          </a:p>
        </p:txBody>
      </p:sp>
    </p:spTree>
    <p:extLst>
      <p:ext uri="{BB962C8B-B14F-4D97-AF65-F5344CB8AC3E}">
        <p14:creationId xmlns:p14="http://schemas.microsoft.com/office/powerpoint/2010/main" val="238129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2369</TotalTime>
  <Words>2011</Words>
  <Application>Microsoft Office PowerPoint</Application>
  <PresentationFormat>Widescreen</PresentationFormat>
  <Paragraphs>258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Georgia</vt:lpstr>
      <vt:lpstr>Wingdings</vt:lpstr>
      <vt:lpstr>Wingdings 2</vt:lpstr>
      <vt:lpstr>Civic</vt:lpstr>
      <vt:lpstr>A Call to Covenant:  Prosper the Church</vt:lpstr>
      <vt:lpstr>D&amp;C 38:  A Call to Covenant</vt:lpstr>
      <vt:lpstr>D&amp;C 38:  A Call to Covenant</vt:lpstr>
      <vt:lpstr>PowerPoint Presentation</vt:lpstr>
      <vt:lpstr>Prosper the Church</vt:lpstr>
      <vt:lpstr>D&amp;C 38:  A Call to Covenant</vt:lpstr>
      <vt:lpstr>Is prospering the church the will of God?</vt:lpstr>
      <vt:lpstr>Is prospering the church the will of God?</vt:lpstr>
      <vt:lpstr>Is prospering the church the will of God?</vt:lpstr>
      <vt:lpstr>Is prospering the church the will of God?</vt:lpstr>
      <vt:lpstr>D&amp;C 38:  A Call to Covenant</vt:lpstr>
      <vt:lpstr>D&amp;C 38:  A Call to Covenant</vt:lpstr>
      <vt:lpstr>D&amp;C 38:  A Call to Covenant</vt:lpstr>
      <vt:lpstr>D&amp;C 38:  A Call to Covenant</vt:lpstr>
      <vt:lpstr>D&amp;C 38:  A Call to Covenant</vt:lpstr>
      <vt:lpstr>D&amp;C 38:  A Call to Covenant</vt:lpstr>
      <vt:lpstr>Prosper the Church</vt:lpstr>
      <vt:lpstr>D&amp;C 38:  A Call to Covenant</vt:lpstr>
      <vt:lpstr>D&amp;C 38:  A Call to Covenant</vt:lpstr>
      <vt:lpstr>D&amp;C 38:  A Call to Covenant</vt:lpstr>
      <vt:lpstr>PowerPoint Presentation</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Prosper the Church</vt:lpstr>
      <vt:lpstr>D&amp;C 38:  A Call to Covenant</vt:lpstr>
      <vt:lpstr>D&amp;C 38:  A Call to Covenant</vt:lpstr>
      <vt:lpstr>D&amp;C 38:  A Call to Covenant</vt:lpstr>
      <vt:lpstr>D&amp;C 38:  A Call to Covenant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Covenant –  Lesson Title</dc:title>
  <dc:creator>Gary Whiting</dc:creator>
  <cp:lastModifiedBy>Gary Whiting</cp:lastModifiedBy>
  <cp:revision>35</cp:revision>
  <dcterms:created xsi:type="dcterms:W3CDTF">2023-07-11T00:03:44Z</dcterms:created>
  <dcterms:modified xsi:type="dcterms:W3CDTF">2023-08-03T16:31:06Z</dcterms:modified>
</cp:coreProperties>
</file>